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2" r:id="rId4"/>
    <p:sldId id="413" r:id="rId5"/>
    <p:sldId id="259" r:id="rId6"/>
    <p:sldId id="258" r:id="rId7"/>
    <p:sldId id="406" r:id="rId8"/>
    <p:sldId id="261" r:id="rId9"/>
    <p:sldId id="407" r:id="rId10"/>
    <p:sldId id="408" r:id="rId11"/>
    <p:sldId id="411" r:id="rId12"/>
    <p:sldId id="409" r:id="rId13"/>
    <p:sldId id="414" r:id="rId14"/>
    <p:sldId id="412" r:id="rId15"/>
    <p:sldId id="283" r:id="rId16"/>
    <p:sldId id="306" r:id="rId17"/>
    <p:sldId id="276" r:id="rId18"/>
    <p:sldId id="277" r:id="rId19"/>
    <p:sldId id="278" r:id="rId20"/>
    <p:sldId id="308" r:id="rId21"/>
    <p:sldId id="307" r:id="rId22"/>
    <p:sldId id="309" r:id="rId23"/>
    <p:sldId id="428" r:id="rId24"/>
    <p:sldId id="429" r:id="rId25"/>
    <p:sldId id="282" r:id="rId26"/>
    <p:sldId id="285" r:id="rId27"/>
    <p:sldId id="287" r:id="rId28"/>
    <p:sldId id="286" r:id="rId29"/>
    <p:sldId id="427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32" r:id="rId41"/>
    <p:sldId id="433" r:id="rId42"/>
    <p:sldId id="431" r:id="rId43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D\RECUENTOS%20MADRID\Presentaci&#243;n%20p&#250;blica%20Recuento%20208%20CIBEL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D\RECUENTOS%20MADRID\Presentaci&#243;n%20p&#250;blica%20Recuento%20208%20CIBELES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D\RECUENTOS%20MADRID\Presentaci&#243;n%20p&#250;blica%20Recuento%20208%20CIBELES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510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88-43C4-AB7F-A91E4CB45A7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457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88-43C4-AB7F-A91E4CB45A7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88-43C4-AB7F-A91E4CB45A79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629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88-43C4-AB7F-A91E4CB45A79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988-43C4-AB7F-A91E4CB45A79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Hoja1!$G$2</c:f>
              <c:numCache>
                <c:formatCode>General</c:formatCode>
                <c:ptCount val="1"/>
                <c:pt idx="0">
                  <c:v>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988-43C4-AB7F-A91E4CB45A79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Hoja1!$H$2</c:f>
              <c:numCache>
                <c:formatCode>General</c:formatCode>
                <c:ptCount val="1"/>
                <c:pt idx="0">
                  <c:v>864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88-43C4-AB7F-A91E4CB45A79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Hoja1!$I$2</c:f>
              <c:numCache>
                <c:formatCode>General</c:formatCode>
                <c:ptCount val="1"/>
                <c:pt idx="0">
                  <c:v>649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988-43C4-AB7F-A91E4CB45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028768"/>
        <c:axId val="330942320"/>
      </c:barChart>
      <c:catAx>
        <c:axId val="33102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0942320"/>
        <c:crosses val="autoZero"/>
        <c:auto val="1"/>
        <c:lblAlgn val="ctr"/>
        <c:lblOffset val="100"/>
        <c:noMultiLvlLbl val="0"/>
      </c:catAx>
      <c:valAx>
        <c:axId val="33094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102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Calibri" pitchFamily="34" charset="0"/>
              </a:rPr>
              <a:t>Personas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341944636039395"/>
          <c:y val="0.16934375000000004"/>
          <c:w val="0.68707884723372614"/>
          <c:h val="0.727864911417322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Personas</c:v>
                </c:pt>
              </c:strCache>
            </c:strRef>
          </c:tx>
          <c:invertIfNegative val="0"/>
          <c:cat>
            <c:strRef>
              <c:f>Hoja1!$A$2:$A$9</c:f>
              <c:strCache>
                <c:ptCount val="8"/>
                <c:pt idx="0">
                  <c:v>2006</c:v>
                </c:pt>
                <c:pt idx="1">
                  <c:v>2008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2017</c:v>
                </c:pt>
              </c:strCache>
            </c:strRef>
          </c:cat>
          <c:val>
            <c:numRef>
              <c:f>Hoja1!$B$2:$B$9</c:f>
              <c:numCache>
                <c:formatCode>0</c:formatCode>
                <c:ptCount val="8"/>
                <c:pt idx="0">
                  <c:v>621</c:v>
                </c:pt>
                <c:pt idx="1">
                  <c:v>650</c:v>
                </c:pt>
                <c:pt idx="2">
                  <c:v>651</c:v>
                </c:pt>
                <c:pt idx="3">
                  <c:v>553</c:v>
                </c:pt>
                <c:pt idx="4">
                  <c:v>596</c:v>
                </c:pt>
                <c:pt idx="5">
                  <c:v>701</c:v>
                </c:pt>
                <c:pt idx="6">
                  <c:v>764</c:v>
                </c:pt>
                <c:pt idx="7">
                  <c:v>524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6-40B3-9737-F23581A9B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092736"/>
        <c:axId val="476093128"/>
      </c:barChart>
      <c:catAx>
        <c:axId val="476092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es-ES"/>
          </a:p>
        </c:txPr>
        <c:crossAx val="476093128"/>
        <c:crosses val="autoZero"/>
        <c:auto val="1"/>
        <c:lblAlgn val="ctr"/>
        <c:lblOffset val="100"/>
        <c:noMultiLvlLbl val="0"/>
      </c:catAx>
      <c:valAx>
        <c:axId val="47609312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es-ES"/>
          </a:p>
        </c:txPr>
        <c:crossAx val="4760927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Calibri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500"/>
              <a:t>Edad Media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EDAD!$D$20:$J$20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EDAD!$D$21:$J$21</c:f>
              <c:numCache>
                <c:formatCode>General</c:formatCode>
                <c:ptCount val="7"/>
                <c:pt idx="0">
                  <c:v>42</c:v>
                </c:pt>
                <c:pt idx="1">
                  <c:v>41.45</c:v>
                </c:pt>
                <c:pt idx="2">
                  <c:v>43.42</c:v>
                </c:pt>
                <c:pt idx="3">
                  <c:v>43.760000000000012</c:v>
                </c:pt>
                <c:pt idx="4">
                  <c:v>46.36</c:v>
                </c:pt>
                <c:pt idx="5">
                  <c:v>45.3</c:v>
                </c:pt>
                <c:pt idx="6">
                  <c:v>46.5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669-4580-82B3-DDB85D759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6093912"/>
        <c:axId val="476094304"/>
      </c:lineChart>
      <c:catAx>
        <c:axId val="47609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094304"/>
        <c:crosses val="autoZero"/>
        <c:auto val="1"/>
        <c:lblAlgn val="ctr"/>
        <c:lblOffset val="100"/>
        <c:noMultiLvlLbl val="0"/>
      </c:catAx>
      <c:valAx>
        <c:axId val="47609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093912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u="sng" dirty="0"/>
              <a:t>Composición según</a:t>
            </a:r>
            <a:r>
              <a:rPr lang="es-ES" u="sng" baseline="0" dirty="0"/>
              <a:t> Género</a:t>
            </a:r>
            <a:r>
              <a:rPr lang="es-ES" u="sng" dirty="0"/>
              <a:t> (%)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0792917628945409E-2"/>
          <c:y val="0.2325184210923997"/>
          <c:w val="0.93225558121631957"/>
          <c:h val="0.6682336934260441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SEXO!$B$14</c:f>
              <c:strCache>
                <c:ptCount val="1"/>
                <c:pt idx="0">
                  <c:v>Varón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SEXO!$C$13:$I$13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SEXO!$C$14:$I$14</c:f>
              <c:numCache>
                <c:formatCode>General</c:formatCode>
                <c:ptCount val="7"/>
                <c:pt idx="0">
                  <c:v>82</c:v>
                </c:pt>
                <c:pt idx="1">
                  <c:v>90.8</c:v>
                </c:pt>
                <c:pt idx="2">
                  <c:v>88.4</c:v>
                </c:pt>
                <c:pt idx="3">
                  <c:v>86</c:v>
                </c:pt>
                <c:pt idx="4">
                  <c:v>87</c:v>
                </c:pt>
                <c:pt idx="5" formatCode="0.0">
                  <c:v>85.8</c:v>
                </c:pt>
                <c:pt idx="6" formatCode="0.0">
                  <c:v>86.1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76-402C-96EB-117A74A1DD18}"/>
            </c:ext>
          </c:extLst>
        </c:ser>
        <c:ser>
          <c:idx val="1"/>
          <c:order val="1"/>
          <c:tx>
            <c:strRef>
              <c:f>SEXO!$B$15</c:f>
              <c:strCache>
                <c:ptCount val="1"/>
                <c:pt idx="0">
                  <c:v>Mujer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SEXO!$C$13:$I$13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SEXO!$C$15:$I$15</c:f>
              <c:numCache>
                <c:formatCode>General</c:formatCode>
                <c:ptCount val="7"/>
                <c:pt idx="0">
                  <c:v>18</c:v>
                </c:pt>
                <c:pt idx="1">
                  <c:v>9.2000000000000011</c:v>
                </c:pt>
                <c:pt idx="2">
                  <c:v>11.6</c:v>
                </c:pt>
                <c:pt idx="3">
                  <c:v>14</c:v>
                </c:pt>
                <c:pt idx="4">
                  <c:v>13</c:v>
                </c:pt>
                <c:pt idx="5" formatCode="0.0">
                  <c:v>14.2</c:v>
                </c:pt>
                <c:pt idx="6" formatCode="0.0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76-402C-96EB-117A74A1DD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476095088"/>
        <c:axId val="476679984"/>
      </c:barChart>
      <c:catAx>
        <c:axId val="47609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s-ES"/>
          </a:p>
        </c:txPr>
        <c:crossAx val="476679984"/>
        <c:crosses val="autoZero"/>
        <c:auto val="1"/>
        <c:lblAlgn val="ctr"/>
        <c:lblOffset val="100"/>
        <c:noMultiLvlLbl val="0"/>
      </c:catAx>
      <c:valAx>
        <c:axId val="476679984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one"/>
        <c:crossAx val="47609508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s-ES" sz="3200" u="sng"/>
              <a:t>Estado</a:t>
            </a:r>
            <a:r>
              <a:rPr lang="es-ES" sz="3200" u="sng" baseline="0"/>
              <a:t> civil/Situación de convivencia </a:t>
            </a:r>
            <a:endParaRPr lang="es-ES" sz="3200" u="sng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8047408376633709E-2"/>
          <c:y val="0.26219456700958332"/>
          <c:w val="0.841680252483886"/>
          <c:h val="0.6635993827234312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'Estado Civil'!$B$25</c:f>
              <c:strCache>
                <c:ptCount val="1"/>
                <c:pt idx="0">
                  <c:v>Soltero/a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Civil'!$C$25:$I$25</c:f>
              <c:numCache>
                <c:formatCode>General</c:formatCode>
                <c:ptCount val="7"/>
                <c:pt idx="0">
                  <c:v>55.5</c:v>
                </c:pt>
                <c:pt idx="1">
                  <c:v>52.4</c:v>
                </c:pt>
                <c:pt idx="2">
                  <c:v>48.6</c:v>
                </c:pt>
                <c:pt idx="3">
                  <c:v>49.2</c:v>
                </c:pt>
                <c:pt idx="4">
                  <c:v>37.5</c:v>
                </c:pt>
                <c:pt idx="5">
                  <c:v>40</c:v>
                </c:pt>
                <c:pt idx="6">
                  <c:v>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97-4ED9-8283-A16D178AAF4B}"/>
            </c:ext>
          </c:extLst>
        </c:ser>
        <c:ser>
          <c:idx val="1"/>
          <c:order val="1"/>
          <c:tx>
            <c:strRef>
              <c:f>'Estado Civil'!$B$26</c:f>
              <c:strCache>
                <c:ptCount val="1"/>
                <c:pt idx="0">
                  <c:v>Divorciado/a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Civil'!$C$26:$I$26</c:f>
              <c:numCache>
                <c:formatCode>General</c:formatCode>
                <c:ptCount val="7"/>
                <c:pt idx="0">
                  <c:v>12.9</c:v>
                </c:pt>
                <c:pt idx="1">
                  <c:v>6.5</c:v>
                </c:pt>
                <c:pt idx="2">
                  <c:v>6.9</c:v>
                </c:pt>
                <c:pt idx="3">
                  <c:v>10.6</c:v>
                </c:pt>
                <c:pt idx="4">
                  <c:v>11.4</c:v>
                </c:pt>
                <c:pt idx="5">
                  <c:v>10.9</c:v>
                </c:pt>
                <c:pt idx="6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97-4ED9-8283-A16D178AAF4B}"/>
            </c:ext>
          </c:extLst>
        </c:ser>
        <c:ser>
          <c:idx val="2"/>
          <c:order val="2"/>
          <c:tx>
            <c:strRef>
              <c:f>'Estado Civil'!$B$27</c:f>
              <c:strCache>
                <c:ptCount val="1"/>
                <c:pt idx="0">
                  <c:v>Separado/a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Civil'!$C$27:$I$27</c:f>
              <c:numCache>
                <c:formatCode>General</c:formatCode>
                <c:ptCount val="7"/>
                <c:pt idx="0">
                  <c:v>8.4</c:v>
                </c:pt>
                <c:pt idx="1">
                  <c:v>12.9</c:v>
                </c:pt>
                <c:pt idx="2">
                  <c:v>17.899999999999999</c:v>
                </c:pt>
                <c:pt idx="3">
                  <c:v>11.1</c:v>
                </c:pt>
                <c:pt idx="4">
                  <c:v>16.8</c:v>
                </c:pt>
                <c:pt idx="5">
                  <c:v>13.3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97-4ED9-8283-A16D178AAF4B}"/>
            </c:ext>
          </c:extLst>
        </c:ser>
        <c:ser>
          <c:idx val="3"/>
          <c:order val="3"/>
          <c:tx>
            <c:strRef>
              <c:f>'Estado Civil'!$B$28</c:f>
              <c:strCache>
                <c:ptCount val="1"/>
                <c:pt idx="0">
                  <c:v>Viudo/a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Civil'!$C$28:$I$28</c:f>
              <c:numCache>
                <c:formatCode>General</c:formatCode>
                <c:ptCount val="7"/>
                <c:pt idx="0">
                  <c:v>1.3</c:v>
                </c:pt>
                <c:pt idx="1">
                  <c:v>3.5</c:v>
                </c:pt>
                <c:pt idx="2">
                  <c:v>2.9</c:v>
                </c:pt>
                <c:pt idx="3">
                  <c:v>3.2</c:v>
                </c:pt>
                <c:pt idx="4">
                  <c:v>3.8</c:v>
                </c:pt>
                <c:pt idx="5">
                  <c:v>6.1</c:v>
                </c:pt>
                <c:pt idx="6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97-4ED9-8283-A16D178AAF4B}"/>
            </c:ext>
          </c:extLst>
        </c:ser>
        <c:ser>
          <c:idx val="4"/>
          <c:order val="4"/>
          <c:tx>
            <c:strRef>
              <c:f>'Estado Civil'!$B$29</c:f>
              <c:strCache>
                <c:ptCount val="1"/>
                <c:pt idx="0">
                  <c:v>En pareja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Civil'!$C$29:$I$29</c:f>
              <c:numCache>
                <c:formatCode>General</c:formatCode>
                <c:ptCount val="7"/>
                <c:pt idx="0">
                  <c:v>6.5</c:v>
                </c:pt>
                <c:pt idx="1">
                  <c:v>8.2000000000000011</c:v>
                </c:pt>
                <c:pt idx="2">
                  <c:v>7.5</c:v>
                </c:pt>
                <c:pt idx="3">
                  <c:v>11.1</c:v>
                </c:pt>
                <c:pt idx="4">
                  <c:v>9.8000000000000007</c:v>
                </c:pt>
                <c:pt idx="5">
                  <c:v>7.3</c:v>
                </c:pt>
                <c:pt idx="6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497-4ED9-8283-A16D178AAF4B}"/>
            </c:ext>
          </c:extLst>
        </c:ser>
        <c:ser>
          <c:idx val="5"/>
          <c:order val="5"/>
          <c:tx>
            <c:strRef>
              <c:f>'Estado Civil'!$B$30</c:f>
              <c:strCache>
                <c:ptCount val="1"/>
                <c:pt idx="0">
                  <c:v>Casado/a</c:v>
                </c:pt>
              </c:strCache>
            </c:strRef>
          </c:tx>
          <c:invertIfNegative val="0"/>
          <c:cat>
            <c:numRef>
              <c:f>'Estado Civil'!$C$24:$I$24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'Estado Civil'!$C$30:$I$30</c:f>
              <c:numCache>
                <c:formatCode>General</c:formatCode>
                <c:ptCount val="7"/>
                <c:pt idx="0">
                  <c:v>15.5</c:v>
                </c:pt>
                <c:pt idx="1">
                  <c:v>16.5</c:v>
                </c:pt>
                <c:pt idx="2">
                  <c:v>16.2</c:v>
                </c:pt>
                <c:pt idx="3">
                  <c:v>14.8</c:v>
                </c:pt>
                <c:pt idx="4">
                  <c:v>20.7</c:v>
                </c:pt>
                <c:pt idx="5">
                  <c:v>22.4</c:v>
                </c:pt>
                <c:pt idx="6">
                  <c:v>24.2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497-4ED9-8283-A16D178AA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76681552"/>
        <c:axId val="476681944"/>
      </c:barChart>
      <c:catAx>
        <c:axId val="4766815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s-ES"/>
          </a:p>
        </c:txPr>
        <c:crossAx val="476681944"/>
        <c:crosses val="autoZero"/>
        <c:auto val="1"/>
        <c:lblAlgn val="ctr"/>
        <c:lblOffset val="100"/>
        <c:noMultiLvlLbl val="0"/>
      </c:catAx>
      <c:valAx>
        <c:axId val="476681944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476681552"/>
        <c:crosses val="autoZero"/>
        <c:crossBetween val="between"/>
      </c:valAx>
      <c:spPr>
        <a:solidFill>
          <a:srgbClr val="EEECE1"/>
        </a:solidFill>
        <a:ln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legend>
      <c:legendPos val="t"/>
      <c:overlay val="0"/>
      <c:spPr>
        <a:solidFill>
          <a:sysClr val="window" lastClr="FFFFFF"/>
        </a:solidFill>
      </c:spPr>
      <c:txPr>
        <a:bodyPr/>
        <a:lstStyle/>
        <a:p>
          <a:pPr>
            <a:defRPr sz="16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b="1"/>
              <a:t>Nacionalidad (%)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Nacionalidad!$B$4</c:f>
              <c:strCache>
                <c:ptCount val="1"/>
                <c:pt idx="0">
                  <c:v>Española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Nacionalidad!$C$3:$I$3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Nacionalidad!$C$4:$I$4</c:f>
              <c:numCache>
                <c:formatCode>General</c:formatCode>
                <c:ptCount val="7"/>
                <c:pt idx="0">
                  <c:v>45</c:v>
                </c:pt>
                <c:pt idx="1">
                  <c:v>47</c:v>
                </c:pt>
                <c:pt idx="2">
                  <c:v>40.800000000000004</c:v>
                </c:pt>
                <c:pt idx="3">
                  <c:v>48.4</c:v>
                </c:pt>
                <c:pt idx="4">
                  <c:v>48</c:v>
                </c:pt>
                <c:pt idx="5">
                  <c:v>44.8</c:v>
                </c:pt>
                <c:pt idx="6">
                  <c:v>36.800000000000004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BB-43B8-BBF2-25770D09F478}"/>
            </c:ext>
          </c:extLst>
        </c:ser>
        <c:ser>
          <c:idx val="1"/>
          <c:order val="1"/>
          <c:tx>
            <c:strRef>
              <c:f>Nacionalidad!$B$5</c:f>
              <c:strCache>
                <c:ptCount val="1"/>
                <c:pt idx="0">
                  <c:v>Otra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Nacionalidad!$C$3:$I$3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</c:numCache>
            </c:numRef>
          </c:cat>
          <c:val>
            <c:numRef>
              <c:f>Nacionalidad!$C$5:$I$5</c:f>
              <c:numCache>
                <c:formatCode>General</c:formatCode>
                <c:ptCount val="7"/>
                <c:pt idx="0">
                  <c:v>55</c:v>
                </c:pt>
                <c:pt idx="1">
                  <c:v>53</c:v>
                </c:pt>
                <c:pt idx="2">
                  <c:v>59.2</c:v>
                </c:pt>
                <c:pt idx="3">
                  <c:v>51.6</c:v>
                </c:pt>
                <c:pt idx="4">
                  <c:v>52</c:v>
                </c:pt>
                <c:pt idx="5">
                  <c:v>55.2</c:v>
                </c:pt>
                <c:pt idx="6">
                  <c:v>63.2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3BB-43B8-BBF2-25770D09F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6682728"/>
        <c:axId val="476683120"/>
      </c:lineChart>
      <c:catAx>
        <c:axId val="47668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683120"/>
        <c:crosses val="autoZero"/>
        <c:auto val="1"/>
        <c:lblAlgn val="ctr"/>
        <c:lblOffset val="100"/>
        <c:noMultiLvlLbl val="0"/>
      </c:catAx>
      <c:valAx>
        <c:axId val="47668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68272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15875">
      <a:solidFill>
        <a:schemeClr val="bg2">
          <a:lumMod val="60000"/>
          <a:lumOff val="40000"/>
        </a:schemeClr>
      </a:solidFill>
    </a:ln>
    <a:effectLst>
      <a:softEdge rad="12700"/>
    </a:effectLst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b="1" i="1" u="sng"/>
              <a:t>"¿Cuáles fueron los principales motivos que le han llevado a dormir en la calle?"</a:t>
            </a:r>
            <a:r>
              <a:rPr lang="en-US" sz="1600" b="1" i="1"/>
              <a:t> </a:t>
            </a:r>
            <a:r>
              <a:rPr lang="en-US" sz="1600" b="0"/>
              <a:t>(Respuesta múltiple)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34257651554239482"/>
          <c:y val="0.16723885387870621"/>
          <c:w val="0.63653079689825098"/>
          <c:h val="0.81279442399151114"/>
        </c:manualLayout>
      </c:layout>
      <c:barChart>
        <c:barDir val="bar"/>
        <c:grouping val="clustered"/>
        <c:varyColors val="0"/>
        <c:ser>
          <c:idx val="0"/>
          <c:order val="0"/>
          <c:tx>
            <c:v>2016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Motivos!$C$7:$C$20</c:f>
              <c:numCache>
                <c:formatCode>General</c:formatCode>
                <c:ptCount val="7"/>
                <c:pt idx="0">
                  <c:v>27.200000000000003</c:v>
                </c:pt>
                <c:pt idx="1">
                  <c:v>15.2</c:v>
                </c:pt>
                <c:pt idx="2">
                  <c:v>0</c:v>
                </c:pt>
                <c:pt idx="4">
                  <c:v>0</c:v>
                </c:pt>
                <c:pt idx="5">
                  <c:v>6.3</c:v>
                </c:pt>
                <c:pt idx="6">
                  <c:v>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80-4960-9B9E-8989EE51D8D8}"/>
            </c:ext>
          </c:extLst>
        </c:ser>
        <c:ser>
          <c:idx val="1"/>
          <c:order val="1"/>
          <c:tx>
            <c:v>2014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Motivos!$D$7:$D$20</c:f>
              <c:numCache>
                <c:formatCode>General</c:formatCode>
                <c:ptCount val="7"/>
                <c:pt idx="0">
                  <c:v>22.6</c:v>
                </c:pt>
                <c:pt idx="1">
                  <c:v>21.099999999999998</c:v>
                </c:pt>
                <c:pt idx="2">
                  <c:v>13.100000000000001</c:v>
                </c:pt>
                <c:pt idx="3">
                  <c:v>8</c:v>
                </c:pt>
                <c:pt idx="4">
                  <c:v>6.5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80-4960-9B9E-8989EE51D8D8}"/>
            </c:ext>
          </c:extLst>
        </c:ser>
        <c:ser>
          <c:idx val="2"/>
          <c:order val="2"/>
          <c:tx>
            <c:v>2012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Motivos!$E$7:$E$20</c:f>
              <c:numCache>
                <c:formatCode>General</c:formatCode>
                <c:ptCount val="7"/>
                <c:pt idx="0">
                  <c:v>42.4</c:v>
                </c:pt>
                <c:pt idx="1">
                  <c:v>10</c:v>
                </c:pt>
                <c:pt idx="2">
                  <c:v>6.6000000000000005</c:v>
                </c:pt>
                <c:pt idx="3">
                  <c:v>8.3000000000000007</c:v>
                </c:pt>
                <c:pt idx="4">
                  <c:v>0</c:v>
                </c:pt>
                <c:pt idx="5">
                  <c:v>3.9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80-4960-9B9E-8989EE51D8D8}"/>
            </c:ext>
          </c:extLst>
        </c:ser>
        <c:ser>
          <c:idx val="3"/>
          <c:order val="3"/>
          <c:tx>
            <c:v>2010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Motivos!$F$7:$F$20</c:f>
              <c:numCache>
                <c:formatCode>General</c:formatCode>
                <c:ptCount val="7"/>
                <c:pt idx="0">
                  <c:v>62.6</c:v>
                </c:pt>
                <c:pt idx="1">
                  <c:v>17.3</c:v>
                </c:pt>
                <c:pt idx="2">
                  <c:v>21</c:v>
                </c:pt>
                <c:pt idx="3">
                  <c:v>13.1</c:v>
                </c:pt>
                <c:pt idx="4">
                  <c:v>9.8000000000000007</c:v>
                </c:pt>
                <c:pt idx="5">
                  <c:v>9.8000000000000007</c:v>
                </c:pt>
                <c:pt idx="6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B80-4960-9B9E-8989EE51D8D8}"/>
            </c:ext>
          </c:extLst>
        </c:ser>
        <c:ser>
          <c:idx val="4"/>
          <c:order val="4"/>
          <c:tx>
            <c:v>2009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Motivos!$G$7:$G$20</c:f>
              <c:numCache>
                <c:formatCode>0.0</c:formatCode>
                <c:ptCount val="7"/>
                <c:pt idx="0">
                  <c:v>41.2</c:v>
                </c:pt>
                <c:pt idx="1">
                  <c:v>7.9</c:v>
                </c:pt>
                <c:pt idx="2">
                  <c:v>18.8</c:v>
                </c:pt>
                <c:pt idx="3">
                  <c:v>6.7</c:v>
                </c:pt>
                <c:pt idx="4">
                  <c:v>4.2</c:v>
                </c:pt>
                <c:pt idx="5">
                  <c:v>3.6</c:v>
                </c:pt>
                <c:pt idx="6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B80-4960-9B9E-8989EE51D8D8}"/>
            </c:ext>
          </c:extLst>
        </c:ser>
        <c:ser>
          <c:idx val="5"/>
          <c:order val="5"/>
          <c:tx>
            <c:v>2008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Motivos!$H$7:$H$20</c:f>
              <c:numCache>
                <c:formatCode>General</c:formatCode>
                <c:ptCount val="7"/>
                <c:pt idx="0">
                  <c:v>59.6</c:v>
                </c:pt>
                <c:pt idx="1">
                  <c:v>21.1</c:v>
                </c:pt>
                <c:pt idx="2">
                  <c:v>27.7</c:v>
                </c:pt>
                <c:pt idx="3">
                  <c:v>8.4</c:v>
                </c:pt>
                <c:pt idx="4">
                  <c:v>10.8</c:v>
                </c:pt>
                <c:pt idx="5">
                  <c:v>7.2</c:v>
                </c:pt>
                <c:pt idx="6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B80-4960-9B9E-8989EE51D8D8}"/>
            </c:ext>
          </c:extLst>
        </c:ser>
        <c:ser>
          <c:idx val="6"/>
          <c:order val="6"/>
          <c:tx>
            <c:v>2006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Motivos!$B$7:$B$20</c:f>
              <c:strCache>
                <c:ptCount val="7"/>
                <c:pt idx="0">
                  <c:v>Desempleo (45,5%)</c:v>
                </c:pt>
                <c:pt idx="1">
                  <c:v>Problemas familiares // Ruptura afectiva (15,7%)</c:v>
                </c:pt>
                <c:pt idx="2">
                  <c:v>Prob económicos, falta de dinero (13,5%)</c:v>
                </c:pt>
                <c:pt idx="3">
                  <c:v>Inmigación "sin papeles" (10,2%)</c:v>
                </c:pt>
                <c:pt idx="4">
                  <c:v>Prob. Drogas (8,5%)</c:v>
                </c:pt>
                <c:pt idx="5">
                  <c:v>Alcohol (6,4%)</c:v>
                </c:pt>
                <c:pt idx="6">
                  <c:v>Voluntariamente (3,4%)</c:v>
                </c:pt>
              </c:strCache>
            </c:strRef>
          </c:cat>
          <c:val>
            <c:numRef>
              <c:f>Motivos!$I$7:$I$20</c:f>
              <c:numCache>
                <c:formatCode>General</c:formatCode>
                <c:ptCount val="7"/>
                <c:pt idx="0">
                  <c:v>63</c:v>
                </c:pt>
                <c:pt idx="1">
                  <c:v>17.3</c:v>
                </c:pt>
                <c:pt idx="2">
                  <c:v>20.6</c:v>
                </c:pt>
                <c:pt idx="3">
                  <c:v>13.1</c:v>
                </c:pt>
                <c:pt idx="4">
                  <c:v>9.8000000000000007</c:v>
                </c:pt>
                <c:pt idx="5">
                  <c:v>9.8000000000000007</c:v>
                </c:pt>
                <c:pt idx="6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B80-4960-9B9E-8989EE51D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366328"/>
        <c:axId val="477366720"/>
      </c:barChart>
      <c:catAx>
        <c:axId val="4773663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477366720"/>
        <c:crosses val="autoZero"/>
        <c:auto val="1"/>
        <c:lblAlgn val="ctr"/>
        <c:lblOffset val="100"/>
        <c:noMultiLvlLbl val="0"/>
      </c:catAx>
      <c:valAx>
        <c:axId val="477366720"/>
        <c:scaling>
          <c:orientation val="minMax"/>
        </c:scaling>
        <c:delete val="0"/>
        <c:axPos val="b"/>
        <c:majorGridlines>
          <c:spPr>
            <a:ln>
              <a:prstDash val="sysDot"/>
            </a:ln>
          </c:spPr>
        </c:majorGridlines>
        <c:numFmt formatCode="General" sourceLinked="1"/>
        <c:majorTickMark val="none"/>
        <c:minorTickMark val="none"/>
        <c:tickLblPos val="none"/>
        <c:crossAx val="47736632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t"/>
      <c:overlay val="0"/>
    </c:legend>
    <c:plotVisOnly val="1"/>
    <c:dispBlanksAs val="gap"/>
    <c:showDLblsOverMax val="0"/>
  </c:chart>
  <c:spPr>
    <a:solidFill>
      <a:srgbClr val="3333CC">
        <a:lumMod val="20000"/>
        <a:lumOff val="80000"/>
      </a:srgbClr>
    </a:solidFill>
  </c:sp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b="1" i="1"/>
              <a:t>¿De qué tipo de alojamiento le gustaría disponer?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Deseo!$B$9</c:f>
              <c:strCache>
                <c:ptCount val="1"/>
                <c:pt idx="0">
                  <c:v>Un albergue / Centro de Acogida (8,6%)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Deseo!$D$8:$I$8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cat>
          <c:val>
            <c:numRef>
              <c:f>Deseo!$D$9:$I$9</c:f>
              <c:numCache>
                <c:formatCode>General</c:formatCode>
                <c:ptCount val="6"/>
                <c:pt idx="0">
                  <c:v>5.4</c:v>
                </c:pt>
                <c:pt idx="1">
                  <c:v>9.2000000000000011</c:v>
                </c:pt>
                <c:pt idx="2">
                  <c:v>18.5</c:v>
                </c:pt>
                <c:pt idx="3">
                  <c:v>4.9000000000000004</c:v>
                </c:pt>
                <c:pt idx="4">
                  <c:v>4.7</c:v>
                </c:pt>
                <c:pt idx="5">
                  <c:v>8.8000000000000007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7E-42ED-9735-028526AA1482}"/>
            </c:ext>
          </c:extLst>
        </c:ser>
        <c:ser>
          <c:idx val="1"/>
          <c:order val="1"/>
          <c:tx>
            <c:strRef>
              <c:f>Deseo!$B$10</c:f>
              <c:strCache>
                <c:ptCount val="1"/>
                <c:pt idx="0">
                  <c:v>Una pensión (10,7%)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Deseo!$D$8:$I$8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cat>
          <c:val>
            <c:numRef>
              <c:f>Deseo!$D$10:$I$10</c:f>
              <c:numCache>
                <c:formatCode>General</c:formatCode>
                <c:ptCount val="6"/>
                <c:pt idx="0">
                  <c:v>5.4</c:v>
                </c:pt>
                <c:pt idx="1">
                  <c:v>9.9</c:v>
                </c:pt>
                <c:pt idx="2">
                  <c:v>12.5</c:v>
                </c:pt>
                <c:pt idx="3">
                  <c:v>12.3</c:v>
                </c:pt>
                <c:pt idx="4">
                  <c:v>12.5</c:v>
                </c:pt>
                <c:pt idx="5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7E-42ED-9735-028526AA1482}"/>
            </c:ext>
          </c:extLst>
        </c:ser>
        <c:ser>
          <c:idx val="2"/>
          <c:order val="2"/>
          <c:tx>
            <c:strRef>
              <c:f>Deseo!$B$11</c:f>
              <c:strCache>
                <c:ptCount val="1"/>
                <c:pt idx="0">
                  <c:v>Un piso para mi familia (14,1%)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Deseo!$D$8:$I$8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cat>
          <c:val>
            <c:numRef>
              <c:f>Deseo!$D$11:$I$11</c:f>
              <c:numCache>
                <c:formatCode>General</c:formatCode>
                <c:ptCount val="6"/>
                <c:pt idx="0">
                  <c:v>13.8</c:v>
                </c:pt>
                <c:pt idx="1">
                  <c:v>12.8</c:v>
                </c:pt>
                <c:pt idx="2">
                  <c:v>16.100000000000001</c:v>
                </c:pt>
                <c:pt idx="3">
                  <c:v>14.7</c:v>
                </c:pt>
                <c:pt idx="4">
                  <c:v>12.5</c:v>
                </c:pt>
                <c:pt idx="5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7E-42ED-9735-028526AA1482}"/>
            </c:ext>
          </c:extLst>
        </c:ser>
        <c:ser>
          <c:idx val="3"/>
          <c:order val="3"/>
          <c:tx>
            <c:strRef>
              <c:f>Deseo!$B$12</c:f>
              <c:strCache>
                <c:ptCount val="1"/>
                <c:pt idx="0">
                  <c:v>Un piso compartido con otras personas (29,6%)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Deseo!$D$8:$I$8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cat>
          <c:val>
            <c:numRef>
              <c:f>Deseo!$D$12:$I$12</c:f>
              <c:numCache>
                <c:formatCode>General</c:formatCode>
                <c:ptCount val="6"/>
                <c:pt idx="0">
                  <c:v>29.2</c:v>
                </c:pt>
                <c:pt idx="1">
                  <c:v>40.4</c:v>
                </c:pt>
                <c:pt idx="2">
                  <c:v>32.700000000000003</c:v>
                </c:pt>
                <c:pt idx="3">
                  <c:v>27</c:v>
                </c:pt>
                <c:pt idx="4">
                  <c:v>25.8</c:v>
                </c:pt>
                <c:pt idx="5">
                  <c:v>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7E-42ED-9735-028526AA1482}"/>
            </c:ext>
          </c:extLst>
        </c:ser>
        <c:ser>
          <c:idx val="4"/>
          <c:order val="4"/>
          <c:tx>
            <c:strRef>
              <c:f>Deseo!$B$13</c:f>
              <c:strCache>
                <c:ptCount val="1"/>
                <c:pt idx="0">
                  <c:v>Un piso para mí solo (30,7%)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Deseo!$D$8:$I$8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cat>
          <c:val>
            <c:numRef>
              <c:f>Deseo!$D$13:$I$13</c:f>
              <c:numCache>
                <c:formatCode>General</c:formatCode>
                <c:ptCount val="6"/>
                <c:pt idx="0">
                  <c:v>33.800000000000004</c:v>
                </c:pt>
                <c:pt idx="1">
                  <c:v>24.1</c:v>
                </c:pt>
                <c:pt idx="2">
                  <c:v>30.4</c:v>
                </c:pt>
                <c:pt idx="3">
                  <c:v>31.9</c:v>
                </c:pt>
                <c:pt idx="4">
                  <c:v>31.3</c:v>
                </c:pt>
                <c:pt idx="5">
                  <c:v>32.4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67E-42ED-9735-028526AA1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368288"/>
        <c:axId val="477368680"/>
      </c:barChart>
      <c:catAx>
        <c:axId val="47736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7368680"/>
        <c:crosses val="autoZero"/>
        <c:auto val="1"/>
        <c:lblAlgn val="ctr"/>
        <c:lblOffset val="100"/>
        <c:noMultiLvlLbl val="0"/>
      </c:catAx>
      <c:valAx>
        <c:axId val="47736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736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06451612903316"/>
          <c:y val="0.20990417069305842"/>
          <c:w val="0.33978494623655964"/>
          <c:h val="0.74165837237074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F7-4203-8CD3-63E3D184F52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F7-4203-8CD3-63E3D184F52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F7-4203-8CD3-63E3D184F52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Hoja1!$E$2:$E$3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F7-4203-8CD3-63E3D184F524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Hoja1!$F$2:$F$3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F7-4203-8CD3-63E3D184F524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Hoja1!$G$2:$G$3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7F7-4203-8CD3-63E3D184F524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Hoja1!$H$2:$H$3</c:f>
              <c:numCache>
                <c:formatCode>General</c:formatCode>
                <c:ptCount val="2"/>
                <c:pt idx="0">
                  <c:v>73.5</c:v>
                </c:pt>
                <c:pt idx="1">
                  <c:v>26.5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7F7-4203-8CD3-63E3D184F52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Hoja1!$I$2:$I$3</c:f>
              <c:numCache>
                <c:formatCode>General</c:formatCode>
                <c:ptCount val="2"/>
                <c:pt idx="0">
                  <c:v>73.7</c:v>
                </c:pt>
                <c:pt idx="1">
                  <c:v>26.3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96-456C-BE90-E8221866C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046408"/>
        <c:axId val="475108808"/>
      </c:barChart>
      <c:catAx>
        <c:axId val="47504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108808"/>
        <c:crosses val="autoZero"/>
        <c:auto val="1"/>
        <c:lblAlgn val="ctr"/>
        <c:lblOffset val="100"/>
        <c:noMultiLvlLbl val="0"/>
      </c:catAx>
      <c:valAx>
        <c:axId val="47510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04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29.4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2-47F0-9F63-96E29FE1F4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32.6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2-47F0-9F63-96E29FE1F4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29.330000000000005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A2-47F0-9F63-96E29FE1F4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31.53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2-47F0-9F63-96E29FE1F4F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33.700000000000003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2-47F0-9F63-96E29FE1F4F2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Hoja1!$G$2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7A2-47F0-9F63-96E29FE1F4F2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Hoja1!$H$2</c:f>
              <c:numCache>
                <c:formatCode>General</c:formatCode>
                <c:ptCount val="1"/>
                <c:pt idx="0">
                  <c:v>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7A2-47F0-9F63-96E29FE1F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369304"/>
        <c:axId val="475369688"/>
      </c:barChart>
      <c:catAx>
        <c:axId val="475369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369688"/>
        <c:crosses val="autoZero"/>
        <c:auto val="1"/>
        <c:lblAlgn val="ctr"/>
        <c:lblOffset val="100"/>
        <c:noMultiLvlLbl val="0"/>
      </c:catAx>
      <c:valAx>
        <c:axId val="47536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369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 formatCode="0">
                  <c:v>54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A8-47BA-B6EE-9818F31D25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33</c:v>
                </c:pt>
                <c:pt idx="1">
                  <c:v>45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A8-47BA-B6EE-9818F31D25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16</c:v>
                </c:pt>
                <c:pt idx="1">
                  <c:v>52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A8-47BA-B6EE-9818F31D252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0">
                  <c:v>33</c:v>
                </c:pt>
                <c:pt idx="1">
                  <c:v>40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4A8-47BA-B6EE-9818F31D252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Hoja1!$F$2:$F$4</c:f>
              <c:numCache>
                <c:formatCode>General</c:formatCode>
                <c:ptCount val="3"/>
                <c:pt idx="0">
                  <c:v>35</c:v>
                </c:pt>
                <c:pt idx="1">
                  <c:v>38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A8-47BA-B6EE-9818F31D252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Hoja1!$G$2:$G$4</c:f>
              <c:numCache>
                <c:formatCode>General</c:formatCode>
                <c:ptCount val="3"/>
                <c:pt idx="0">
                  <c:v>35.300000000000004</c:v>
                </c:pt>
                <c:pt idx="1">
                  <c:v>35.5</c:v>
                </c:pt>
                <c:pt idx="2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4A8-47BA-B6EE-9818F31D2521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Hoja1!$H$2:$H$4</c:f>
              <c:numCache>
                <c:formatCode>General</c:formatCode>
                <c:ptCount val="3"/>
                <c:pt idx="0">
                  <c:v>37.6</c:v>
                </c:pt>
                <c:pt idx="1">
                  <c:v>27.6</c:v>
                </c:pt>
                <c:pt idx="2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4A8-47BA-B6EE-9818F31D2521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ESTUDIANTES</c:v>
                </c:pt>
                <c:pt idx="1">
                  <c:v>TRABAJANDO</c:v>
                </c:pt>
                <c:pt idx="2">
                  <c:v>TRABAJANDO Y ESTUDIANDO</c:v>
                </c:pt>
              </c:strCache>
            </c:strRef>
          </c:cat>
          <c:val>
            <c:numRef>
              <c:f>Hoja1!$I$2:$I$4</c:f>
              <c:numCache>
                <c:formatCode>General</c:formatCode>
                <c:ptCount val="3"/>
                <c:pt idx="0">
                  <c:v>29.8</c:v>
                </c:pt>
                <c:pt idx="1">
                  <c:v>36</c:v>
                </c:pt>
                <c:pt idx="2">
                  <c:v>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4A8-47BA-B6EE-9818F31D2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349584"/>
        <c:axId val="330396368"/>
      </c:barChart>
      <c:catAx>
        <c:axId val="33134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0396368"/>
        <c:crosses val="autoZero"/>
        <c:auto val="1"/>
        <c:lblAlgn val="ctr"/>
        <c:lblOffset val="100"/>
        <c:noMultiLvlLbl val="0"/>
      </c:catAx>
      <c:valAx>
        <c:axId val="330396368"/>
        <c:scaling>
          <c:orientation val="minMax"/>
          <c:max val="7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one"/>
        <c:crossAx val="331349584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5C-4F35-A2A4-9B34ED49E29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5C-4F35-A2A4-9B34ED49E29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5C-4F35-A2A4-9B34ED49E29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C5C-4F35-A2A4-9B34ED49E29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C5C-4F35-A2A4-9B34ED49E29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Hoja1!$G$2</c:f>
              <c:numCache>
                <c:formatCode>General</c:formatCode>
                <c:ptCount val="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C5C-4F35-A2A4-9B34ED49E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160656"/>
        <c:axId val="475447608"/>
      </c:barChart>
      <c:catAx>
        <c:axId val="32916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47608"/>
        <c:crosses val="autoZero"/>
        <c:auto val="1"/>
        <c:lblAlgn val="ctr"/>
        <c:lblOffset val="100"/>
        <c:noMultiLvlLbl val="0"/>
      </c:catAx>
      <c:valAx>
        <c:axId val="475447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916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115-4EF5-B2BD-A020EB7F80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15-4EF5-B2BD-A020EB7F802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18.2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15-4EF5-B2BD-A020EB7F802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115-4EF5-B2BD-A020EB7F802F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115-4EF5-B2BD-A020EB7F802F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115-4EF5-B2BD-A020EB7F8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448392"/>
        <c:axId val="475448784"/>
      </c:barChart>
      <c:catAx>
        <c:axId val="47544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48784"/>
        <c:crosses val="autoZero"/>
        <c:auto val="1"/>
        <c:lblAlgn val="ctr"/>
        <c:lblOffset val="100"/>
        <c:noMultiLvlLbl val="0"/>
      </c:catAx>
      <c:valAx>
        <c:axId val="47544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4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5A-476E-87B3-A1D45C3A5A3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5A-476E-87B3-A1D45C3A5A3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5A-476E-87B3-A1D45C3A5A36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65A-476E-87B3-A1D45C3A5A36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65A-476E-87B3-A1D45C3A5A36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Hoja1!$G$2</c:f>
              <c:numCache>
                <c:formatCode>General</c:formatCode>
                <c:ptCount val="1"/>
                <c:pt idx="0">
                  <c:v>48.6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65A-476E-87B3-A1D45C3A5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449568"/>
        <c:axId val="475449960"/>
      </c:barChart>
      <c:catAx>
        <c:axId val="47544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49960"/>
        <c:crosses val="autoZero"/>
        <c:auto val="1"/>
        <c:lblAlgn val="ctr"/>
        <c:lblOffset val="100"/>
        <c:noMultiLvlLbl val="0"/>
      </c:catAx>
      <c:valAx>
        <c:axId val="47544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4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SI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55.1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D4-425E-9613-0A9E12E5290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2008*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SI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52.4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D4-425E-9613-0A9E12E5290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SI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D4-425E-9613-0A9E12E5290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SI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68.099999999999994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D4-425E-9613-0A9E12E52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450744"/>
        <c:axId val="475451136"/>
      </c:barChart>
      <c:catAx>
        <c:axId val="47545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51136"/>
        <c:crosses val="autoZero"/>
        <c:auto val="1"/>
        <c:lblAlgn val="ctr"/>
        <c:lblOffset val="100"/>
        <c:noMultiLvlLbl val="0"/>
      </c:catAx>
      <c:valAx>
        <c:axId val="47545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545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2.14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B5-461C-A2BB-DF046E4544D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1.87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B5-461C-A2BB-DF046E4544D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B5-461C-A2BB-DF046E4544D3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B5-461C-A2BB-DF046E4544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091952"/>
        <c:axId val="476092344"/>
      </c:barChart>
      <c:catAx>
        <c:axId val="47609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092344"/>
        <c:crosses val="autoZero"/>
        <c:auto val="1"/>
        <c:lblAlgn val="ctr"/>
        <c:lblOffset val="100"/>
        <c:noMultiLvlLbl val="0"/>
      </c:catAx>
      <c:valAx>
        <c:axId val="47609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609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E3FCA-CA83-4BB8-B5D5-B7153290D8F6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6B76D-5B93-4FC4-89C1-E76C919B61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42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67616" indent="-295237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80948" indent="-236190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53327" indent="-236190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25706" indent="-236190" eaLnBrk="0" hangingPunct="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98085" indent="-23619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70464" indent="-23619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42843" indent="-23619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15222" indent="-23619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B3E1E-090E-4F3C-92EF-E6E58F9DFCF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3563" y="873125"/>
            <a:ext cx="7745413" cy="4357688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624" y="5521156"/>
            <a:ext cx="5294542" cy="523322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44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0BE18-8B44-4B62-95D3-884C73173799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75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2303FB-378E-45C8-882B-7874390DE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DF0AD5A-5606-403C-A3B5-6DAE039A3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B28DEAB-566C-4BF4-8943-58A77910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FBF4DD7-31E7-4B50-AD33-B6A94961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38966C3-FF80-4B57-818F-135DE4FC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19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E92A95-DD2C-4851-BFC0-AD655F8B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35D1163-CF50-4378-AA45-021765F0A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B714F57-9869-454C-90DF-F1F25A6F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22CCE5-B98A-43C4-BF62-8D279F3E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A4ECB1D-DF6C-4F28-9546-EF00E968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66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4E93AED-A0A1-48CA-9306-2B6DF6573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F9EF7B6-4C59-419D-8627-F5AE9EB65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DB89980-8242-4E2E-9115-F5B799D7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65A99AE-B10B-462B-9A1C-BA4A82DC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9B7F66-1224-4DF8-9596-74160429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82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EBD3AB-865F-4298-8805-28FF6C69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365125"/>
            <a:ext cx="9916886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8E12C8-6736-41ED-A9B5-06A315603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25625"/>
            <a:ext cx="9916886" cy="4351338"/>
          </a:xfr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0528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EEC14D-1956-4C09-BE41-8F37A7DA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D6AD809-F4D2-4057-AF94-540BEF15F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0CA10C-60E4-48AA-85CA-A62E99A5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3777B-D803-471E-B22C-9A66AC7B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CDA9F2-738F-4CE9-90CE-4D76F1FA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37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CBD525-199B-4B98-A8CE-11AF2D43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E7CB483-68A1-49AD-AE9A-9ECCDB374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2DBAA5-BDB6-465A-A351-FC10FE779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BF36B45-784C-4ADE-AD65-04AD5E5F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584A9BC-6A47-4611-8D15-F7BF4CE9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A938FAC-13D3-4135-A27D-ACD3FBA8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90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BE5A7-DD97-42B2-932F-4D5216A9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91912B4-CBCB-43D1-839F-F97607FCB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F7AFE10-2982-4015-88D0-A807CA817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E9B022A-2B62-46EF-A47F-033D1AD92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0BD4DB5-EA76-4BD9-AA35-BF1F14FCC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20BE6BE-DF56-4947-9895-2484DD8F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EA3FE4A-1E6F-475E-86F0-DF1A16A8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894E180-90AB-4619-A816-B45EF34C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52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983EF7-94F7-4E9C-8799-67DD673DC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D61FA2D-3263-4F7F-9C6A-752C6EC0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EF77E92-8EFC-463A-B2CB-893DD3F3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2653CB8-98A9-40F2-86B1-FFD46552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64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865CCBE-3D65-4FAD-9EE5-7E62C558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3D9E52B-DABB-4141-851C-374DEFDA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5F9E5A8-1784-4384-B61F-0A521518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69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EBDF89-3EBA-4592-BEAB-3E829A24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BED3275-A834-4103-BBA6-8CBECDA0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D5F7005-4339-42FB-918E-A027ED54B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AD71D29-96DB-4A59-89B6-79071FBA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9876985-7610-45DA-9717-229E2801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80E97AE-9AFF-43BC-A25E-4134275F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31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D001C2-E151-4D97-9763-8DDA5F7C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BB2B37A-DB6B-49AC-8F8D-44595CAFB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BEC643A-11A7-4C14-B3C7-E6EA57798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E57FA3C-A1AC-4288-B774-22224761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2B7AF-6FBD-4CD8-BAD3-195835D99C1E}" type="datetimeFigureOut">
              <a:rPr lang="es-ES" smtClean="0"/>
              <a:pPr/>
              <a:t>29/11/2018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620178E-9B41-482F-8566-7375364D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4D62ECB-5343-4A82-BFA5-C410D649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42515-43D4-47CF-9B40-D207ABF9504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04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images.google.co.uk/imgres?imgurl=http://sensei.ieec.uned.es/~bbarros/uned-color.gif&amp;imgrefurl=http://sensei.ieec.uned.es/~bbarros/&amp;h=254&amp;w=254&amp;sz=28&amp;hl=en&amp;start=2&amp;um=1&amp;tbnid=GEFCdzWeF1B5-M:&amp;tbnh=111&amp;tbnw=111&amp;prev=/images?q=UNED&amp;um=1&amp;hl=en&amp;sa=N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FF01899-026F-4569-8E63-7FCDD801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6" y="365125"/>
            <a:ext cx="1002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371ACF-6C82-4D44-B7B4-9B034E3DC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5217" y="1825625"/>
            <a:ext cx="100285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grpSp>
        <p:nvGrpSpPr>
          <p:cNvPr id="17" name="16 Grupo"/>
          <p:cNvGrpSpPr/>
          <p:nvPr userDrawn="1"/>
        </p:nvGrpSpPr>
        <p:grpSpPr>
          <a:xfrm>
            <a:off x="0" y="0"/>
            <a:ext cx="1110112" cy="6858000"/>
            <a:chOff x="0" y="0"/>
            <a:chExt cx="111011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 l="22769" t="58084" r="67338" b="28850"/>
            <a:stretch>
              <a:fillRect/>
            </a:stretch>
          </p:blipFill>
          <p:spPr bwMode="auto">
            <a:xfrm>
              <a:off x="148589" y="5589922"/>
              <a:ext cx="799222" cy="593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15 Grupo"/>
            <p:cNvGrpSpPr/>
            <p:nvPr userDrawn="1"/>
          </p:nvGrpSpPr>
          <p:grpSpPr>
            <a:xfrm>
              <a:off x="0" y="0"/>
              <a:ext cx="1084217" cy="6858000"/>
              <a:chOff x="0" y="0"/>
              <a:chExt cx="1084217" cy="6858000"/>
            </a:xfrm>
          </p:grpSpPr>
          <p:grpSp>
            <p:nvGrpSpPr>
              <p:cNvPr id="15" name="14 Grupo"/>
              <p:cNvGrpSpPr/>
              <p:nvPr/>
            </p:nvGrpSpPr>
            <p:grpSpPr>
              <a:xfrm>
                <a:off x="261084" y="4875471"/>
                <a:ext cx="535292" cy="1933807"/>
                <a:chOff x="261084" y="4875471"/>
                <a:chExt cx="535292" cy="1933807"/>
              </a:xfrm>
            </p:grpSpPr>
            <p:pic>
              <p:nvPicPr>
                <p:cNvPr id="12" name="Picture 1030" descr="ucm-2">
                  <a:extLst>
                    <a:ext uri="{FF2B5EF4-FFF2-40B4-BE49-F238E27FC236}">
                      <a16:creationId xmlns:a16="http://schemas.microsoft.com/office/drawing/2014/main" xmlns="" id="{36FBE3E6-4F64-46DB-9C32-87F98D02B9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06879" y="4875471"/>
                  <a:ext cx="489497" cy="5938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037" descr="uned-color">
                  <a:hlinkClick r:id="rId15"/>
                  <a:extLst>
                    <a:ext uri="{FF2B5EF4-FFF2-40B4-BE49-F238E27FC236}">
                      <a16:creationId xmlns:a16="http://schemas.microsoft.com/office/drawing/2014/main" xmlns="" id="{900BD37A-E5A2-48FB-A615-E52A900842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261084" y="6289015"/>
                  <a:ext cx="500514" cy="520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Rectángulo 9">
                <a:extLst>
                  <a:ext uri="{FF2B5EF4-FFF2-40B4-BE49-F238E27FC236}">
                    <a16:creationId xmlns:a16="http://schemas.microsoft.com/office/drawing/2014/main" xmlns="" id="{2087B225-F021-43F6-8EC4-82E9896924E8}"/>
                  </a:ext>
                </a:extLst>
              </p:cNvPr>
              <p:cNvSpPr/>
              <p:nvPr/>
            </p:nvSpPr>
            <p:spPr>
              <a:xfrm>
                <a:off x="0" y="0"/>
                <a:ext cx="1084217" cy="6858000"/>
              </a:xfrm>
              <a:prstGeom prst="rect">
                <a:avLst/>
              </a:prstGeom>
              <a:solidFill>
                <a:srgbClr val="0000FF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" name="CuadroTexto 14">
              <a:extLst>
                <a:ext uri="{FF2B5EF4-FFF2-40B4-BE49-F238E27FC236}">
                  <a16:creationId xmlns:a16="http://schemas.microsoft.com/office/drawing/2014/main" xmlns="" id="{510B293A-CD28-4490-A03C-F9E311495CBA}"/>
                </a:ext>
              </a:extLst>
            </p:cNvPr>
            <p:cNvSpPr txBox="1"/>
            <p:nvPr/>
          </p:nvSpPr>
          <p:spPr>
            <a:xfrm>
              <a:off x="25896" y="127294"/>
              <a:ext cx="108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>
                  <a:solidFill>
                    <a:srgbClr val="0000FF"/>
                  </a:solidFill>
                </a:rPr>
                <a:t>Recuento</a:t>
              </a:r>
            </a:p>
            <a:p>
              <a:pPr algn="ctr"/>
              <a:r>
                <a:rPr lang="es-ES" i="1" dirty="0">
                  <a:solidFill>
                    <a:srgbClr val="0000FF"/>
                  </a:solidFill>
                </a:rPr>
                <a:t>Madrid</a:t>
              </a:r>
            </a:p>
            <a:p>
              <a:pPr algn="ctr"/>
              <a:r>
                <a:rPr lang="es-ES" i="1" dirty="0">
                  <a:solidFill>
                    <a:srgbClr val="0000FF"/>
                  </a:solidFill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76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hyperlink" Target="http://images.google.co.uk/imgres?imgurl=http://www.feremadrid.com/muestras/escudoUPCOcolor.jpg&amp;imgrefurl=http://www.feremadrid.com/muestras/expertosolidaridad.htm&amp;h=146&amp;w=289&amp;sz=37&amp;hl=en&amp;start=15&amp;um=1&amp;tbnid=4Zixymxf2_7m8M:&amp;tbnh=58&amp;tbnw=115&amp;prev=/images?q=universidad+de+comillas&amp;um=1&amp;hl=en&amp;sa=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://images.google.co.uk/imgres?imgurl=http://sensei.ieec.uned.es/~bbarros/uned-color.gif&amp;imgrefurl=http://sensei.ieec.uned.es/~bbarros/&amp;h=254&amp;w=254&amp;sz=28&amp;hl=en&amp;start=2&amp;um=1&amp;tbnid=GEFCdzWeF1B5-M:&amp;tbnh=111&amp;tbnw=111&amp;prev=/images?q=UNED&amp;um=1&amp;hl=en&amp;sa=N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sensei.ieec.uned.es/~bbarros/uned-color.gif&amp;imgrefurl=http://sensei.ieec.uned.es/~bbarros/&amp;h=254&amp;w=254&amp;sz=28&amp;hl=en&amp;start=2&amp;um=1&amp;tbnid=GEFCdzWeF1B5-M:&amp;tbnh=111&amp;tbnw=111&amp;prev=/images?q=UNED&amp;um=1&amp;hl=en&amp;sa=N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images.google.co.uk/imgres?imgurl=http://www.feremadrid.com/muestras/escudoUPCOcolor.jpg&amp;imgrefurl=http://www.feremadrid.com/muestras/expertosolidaridad.htm&amp;h=146&amp;w=289&amp;sz=37&amp;hl=en&amp;start=15&amp;um=1&amp;tbnid=4Zixymxf2_7m8M:&amp;tbnh=58&amp;tbnw=115&amp;prev=/images?q=universidad+de+comillas&amp;um=1&amp;hl=en&amp;sa=N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0F89B11-16C9-4876-8A1E-97A5095FF3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1EB5402-BC3A-46A7-A9E8-8E49E718C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87" y="0"/>
            <a:ext cx="4905910" cy="6858000"/>
          </a:xfrm>
          <a:prstGeom prst="rect">
            <a:avLst/>
          </a:prstGeom>
        </p:spPr>
      </p:pic>
      <p:grpSp>
        <p:nvGrpSpPr>
          <p:cNvPr id="6" name="Group 1050">
            <a:extLst>
              <a:ext uri="{FF2B5EF4-FFF2-40B4-BE49-F238E27FC236}">
                <a16:creationId xmlns:a16="http://schemas.microsoft.com/office/drawing/2014/main" xmlns="" id="{A124283E-9E78-418E-A3A4-1971669FD312}"/>
              </a:ext>
            </a:extLst>
          </p:cNvPr>
          <p:cNvGrpSpPr>
            <a:grpSpLocks/>
          </p:cNvGrpSpPr>
          <p:nvPr/>
        </p:nvGrpSpPr>
        <p:grpSpPr bwMode="auto">
          <a:xfrm>
            <a:off x="1011465" y="4717775"/>
            <a:ext cx="3639741" cy="2094839"/>
            <a:chOff x="672" y="4036"/>
            <a:chExt cx="2362" cy="1200"/>
          </a:xfrm>
        </p:grpSpPr>
        <p:grpSp>
          <p:nvGrpSpPr>
            <p:cNvPr id="7" name="Group 1049">
              <a:extLst>
                <a:ext uri="{FF2B5EF4-FFF2-40B4-BE49-F238E27FC236}">
                  <a16:creationId xmlns:a16="http://schemas.microsoft.com/office/drawing/2014/main" xmlns="" id="{6C2F8585-872C-4D3B-B9E9-78C05D1760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" y="4036"/>
              <a:ext cx="1458" cy="829"/>
              <a:chOff x="685" y="4036"/>
              <a:chExt cx="1458" cy="829"/>
            </a:xfrm>
          </p:grpSpPr>
          <p:sp>
            <p:nvSpPr>
              <p:cNvPr id="10" name="Text Box 1031">
                <a:extLst>
                  <a:ext uri="{FF2B5EF4-FFF2-40B4-BE49-F238E27FC236}">
                    <a16:creationId xmlns:a16="http://schemas.microsoft.com/office/drawing/2014/main" xmlns="" id="{CAD93127-8C54-43F8-A772-90DE2AE26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" y="4451"/>
                <a:ext cx="1451" cy="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b="1" dirty="0">
                    <a:solidFill>
                      <a:srgbClr val="000000"/>
                    </a:solidFill>
                  </a:rPr>
                  <a:t>Pedro Cabrera</a:t>
                </a:r>
              </a:p>
              <a:p>
                <a:pPr fontAlgn="base">
                  <a:spcAft>
                    <a:spcPct val="0"/>
                  </a:spcAft>
                </a:pPr>
                <a:r>
                  <a:rPr lang="es-ES" sz="900" b="1" dirty="0">
                    <a:solidFill>
                      <a:srgbClr val="000000"/>
                    </a:solidFill>
                  </a:rPr>
                  <a:t>Profesor de Sociología </a:t>
                </a:r>
              </a:p>
              <a:p>
                <a:pPr fontAlgn="base">
                  <a:spcAft>
                    <a:spcPct val="0"/>
                  </a:spcAft>
                </a:pPr>
                <a:r>
                  <a:rPr lang="es-ES" sz="900" b="1" dirty="0">
                    <a:solidFill>
                      <a:srgbClr val="000000"/>
                    </a:solidFill>
                  </a:rPr>
                  <a:t>U.P. Comillas de Madrid.</a:t>
                </a:r>
              </a:p>
            </p:txBody>
          </p:sp>
          <p:sp>
            <p:nvSpPr>
              <p:cNvPr id="13" name="Text Box 1046">
                <a:extLst>
                  <a:ext uri="{FF2B5EF4-FFF2-40B4-BE49-F238E27FC236}">
                    <a16:creationId xmlns:a16="http://schemas.microsoft.com/office/drawing/2014/main" xmlns="" id="{321920EC-FD46-43C0-9EE3-6004572E3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2" y="4036"/>
                <a:ext cx="1451" cy="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b="1" dirty="0">
                    <a:solidFill>
                      <a:srgbClr val="000000"/>
                    </a:solidFill>
                  </a:rPr>
                  <a:t>Manuel Muñoz</a:t>
                </a:r>
              </a:p>
              <a:p>
                <a:pPr fontAlgn="base">
                  <a:spcAft>
                    <a:spcPct val="0"/>
                  </a:spcAft>
                </a:pPr>
                <a:r>
                  <a:rPr lang="es-ES" sz="900" b="1" dirty="0">
                    <a:solidFill>
                      <a:srgbClr val="000000"/>
                    </a:solidFill>
                  </a:rPr>
                  <a:t>Catedrático de Evaluación Psicológica </a:t>
                </a:r>
              </a:p>
              <a:p>
                <a:pPr fontAlgn="base">
                  <a:spcAft>
                    <a:spcPct val="0"/>
                  </a:spcAft>
                </a:pPr>
                <a:r>
                  <a:rPr lang="es-ES" sz="900" b="1" dirty="0">
                    <a:solidFill>
                      <a:srgbClr val="000000"/>
                    </a:solidFill>
                  </a:rPr>
                  <a:t>Universidad Complutense de Madrid</a:t>
                </a:r>
              </a:p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s-ES" sz="20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 Box 1047">
              <a:extLst>
                <a:ext uri="{FF2B5EF4-FFF2-40B4-BE49-F238E27FC236}">
                  <a16:creationId xmlns:a16="http://schemas.microsoft.com/office/drawing/2014/main" xmlns="" id="{46D67936-07BF-4C15-BED7-F69048E6C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4848"/>
              <a:ext cx="236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ES" sz="2000" b="1" dirty="0">
                  <a:solidFill>
                    <a:srgbClr val="000000"/>
                  </a:solidFill>
                </a:rPr>
                <a:t>Mª Rosario </a:t>
              </a:r>
              <a:r>
                <a:rPr lang="es-ES" sz="2000" b="1" dirty="0" smtClean="0">
                  <a:solidFill>
                    <a:srgbClr val="000000"/>
                  </a:solidFill>
                </a:rPr>
                <a:t>Sánchez Morales</a:t>
              </a:r>
              <a:endParaRPr lang="es-ES" sz="2000" b="1" dirty="0">
                <a:solidFill>
                  <a:srgbClr val="000000"/>
                </a:solidFill>
              </a:endParaRPr>
            </a:p>
            <a:p>
              <a:pPr fontAlgn="base">
                <a:spcAft>
                  <a:spcPct val="0"/>
                </a:spcAft>
              </a:pPr>
              <a:r>
                <a:rPr lang="es-ES" sz="900" b="1" dirty="0">
                  <a:solidFill>
                    <a:srgbClr val="000000"/>
                  </a:solidFill>
                </a:rPr>
                <a:t>Catedrática  de Sociología </a:t>
              </a:r>
            </a:p>
            <a:p>
              <a:pPr fontAlgn="base">
                <a:spcAft>
                  <a:spcPct val="0"/>
                </a:spcAft>
              </a:pPr>
              <a:r>
                <a:rPr lang="es-ES" sz="900" b="1" dirty="0">
                  <a:solidFill>
                    <a:srgbClr val="000000"/>
                  </a:solidFill>
                </a:rPr>
                <a:t>U. N. E. D.</a:t>
              </a:r>
            </a:p>
          </p:txBody>
        </p:sp>
      </p:grpSp>
      <p:sp>
        <p:nvSpPr>
          <p:cNvPr id="14" name="Text Box 1052">
            <a:extLst>
              <a:ext uri="{FF2B5EF4-FFF2-40B4-BE49-F238E27FC236}">
                <a16:creationId xmlns:a16="http://schemas.microsoft.com/office/drawing/2014/main" xmlns="" id="{66742B61-2EED-4EF8-87E1-ACEF9425B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10" y="699580"/>
            <a:ext cx="584565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s-ES" sz="3200" b="1" dirty="0" smtClean="0">
                <a:solidFill>
                  <a:srgbClr val="000000"/>
                </a:solidFill>
              </a:rPr>
              <a:t>IX </a:t>
            </a:r>
            <a:r>
              <a:rPr lang="es-ES" sz="3200" b="1" dirty="0">
                <a:solidFill>
                  <a:srgbClr val="000000"/>
                </a:solidFill>
              </a:rPr>
              <a:t>Recuento nocturno de personas sin hogar </a:t>
            </a:r>
            <a:endParaRPr lang="es-ES" sz="3200" b="1" dirty="0" smtClean="0">
              <a:solidFill>
                <a:srgbClr val="000000"/>
              </a:solidFill>
            </a:endParaRPr>
          </a:p>
          <a:p>
            <a:pPr algn="ctr" fontAlgn="base">
              <a:spcAft>
                <a:spcPct val="0"/>
              </a:spcAft>
            </a:pPr>
            <a:r>
              <a:rPr lang="es-ES" sz="3200" b="1" dirty="0" smtClean="0">
                <a:solidFill>
                  <a:srgbClr val="000000"/>
                </a:solidFill>
              </a:rPr>
              <a:t>en </a:t>
            </a:r>
            <a:r>
              <a:rPr lang="es-ES" sz="3200" b="1" dirty="0">
                <a:solidFill>
                  <a:srgbClr val="000000"/>
                </a:solidFill>
              </a:rPr>
              <a:t>Madrid </a:t>
            </a:r>
          </a:p>
          <a:p>
            <a:pPr algn="ctr" fontAlgn="base">
              <a:spcAft>
                <a:spcPct val="0"/>
              </a:spcAft>
            </a:pPr>
            <a:r>
              <a:rPr lang="es-ES" sz="3200" b="1" dirty="0">
                <a:solidFill>
                  <a:srgbClr val="000000"/>
                </a:solidFill>
              </a:rPr>
              <a:t>(12 de diciembre de 2018)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sz="2400" i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400" i="1" dirty="0">
                <a:solidFill>
                  <a:srgbClr val="000000"/>
                </a:solidFill>
              </a:rPr>
              <a:t>29 de noviembre de 2018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9BA4D9-5715-4E2F-A693-8A070260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365125"/>
            <a:ext cx="5447212" cy="1325563"/>
          </a:xfrm>
        </p:spPr>
        <p:txBody>
          <a:bodyPr/>
          <a:lstStyle/>
          <a:p>
            <a:r>
              <a:rPr lang="es-ES" dirty="0" smtClean="0"/>
              <a:t>Cuestionarios consensuados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2F67D6C-B780-4708-AF98-BE1B30DB9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410" y="2408720"/>
            <a:ext cx="5520477" cy="264035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Calle</a:t>
            </a:r>
          </a:p>
          <a:p>
            <a:r>
              <a:rPr lang="es-ES" dirty="0" smtClean="0"/>
              <a:t>Centros</a:t>
            </a:r>
          </a:p>
          <a:p>
            <a:r>
              <a:rPr lang="es-ES" dirty="0" smtClean="0"/>
              <a:t>Pisos</a:t>
            </a:r>
          </a:p>
          <a:p>
            <a:r>
              <a:rPr lang="es-ES" dirty="0" smtClean="0"/>
              <a:t>Asentamientos</a:t>
            </a:r>
          </a:p>
          <a:p>
            <a:endParaRPr lang="es-ES" dirty="0" smtClean="0"/>
          </a:p>
          <a:p>
            <a:r>
              <a:rPr lang="es-ES" dirty="0" smtClean="0"/>
              <a:t>Es más un encuentro que una entrevista.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9BA3FC5-19D1-462F-A444-C348174614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11" y="411933"/>
            <a:ext cx="4388757" cy="6034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6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245AB3-F090-4D10-BACC-38DEA4D7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Noche del recuento</a:t>
            </a:r>
          </a:p>
        </p:txBody>
      </p:sp>
      <p:pic>
        <p:nvPicPr>
          <p:cNvPr id="4" name="Imagen 18" descr="Y después, el chocolate">
            <a:extLst>
              <a:ext uri="{FF2B5EF4-FFF2-40B4-BE49-F238E27FC236}">
                <a16:creationId xmlns:a16="http://schemas.microsoft.com/office/drawing/2014/main" xmlns="" id="{98868980-8E7A-4851-AFDF-5F181F30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18" y="1703388"/>
            <a:ext cx="5862854" cy="43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AF20414-AE80-47D8-9804-3D3B208FC0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18666"/>
          <a:stretch/>
        </p:blipFill>
        <p:spPr>
          <a:xfrm>
            <a:off x="6609806" y="58345"/>
            <a:ext cx="5582193" cy="67996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150901C-7921-4E81-A2B4-248B13D1A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08" b="30858"/>
          <a:stretch/>
        </p:blipFill>
        <p:spPr>
          <a:xfrm>
            <a:off x="1205620" y="2122714"/>
            <a:ext cx="11038631" cy="3108960"/>
          </a:xfrm>
          <a:prstGeom prst="rect">
            <a:avLst/>
          </a:prstGeom>
        </p:spPr>
      </p:pic>
      <p:pic>
        <p:nvPicPr>
          <p:cNvPr id="1026" name="Picture 2" descr="Resultado de imagen de recuento personas sin hogar madrid">
            <a:extLst>
              <a:ext uri="{FF2B5EF4-FFF2-40B4-BE49-F238E27FC236}">
                <a16:creationId xmlns:a16="http://schemas.microsoft.com/office/drawing/2014/main" xmlns="" id="{B55C27AE-F62F-40AF-8B0D-54BA5880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2" y="1591999"/>
            <a:ext cx="6174573" cy="42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Imagen que contiene captura de pantalla&#10;&#10;Descripción generada con confianza alta">
            <a:extLst>
              <a:ext uri="{FF2B5EF4-FFF2-40B4-BE49-F238E27FC236}">
                <a16:creationId xmlns:a16="http://schemas.microsoft.com/office/drawing/2014/main" xmlns="" id="{166AE430-0A2D-4AB4-A8F3-E2C7D36CFE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0145" y="503584"/>
            <a:ext cx="5941855" cy="30202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63427B-34CD-4B97-A55B-68801624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E199A3-314B-4962-A18E-C3398844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25625"/>
            <a:ext cx="4977138" cy="4351338"/>
          </a:xfrm>
        </p:spPr>
        <p:txBody>
          <a:bodyPr/>
          <a:lstStyle/>
          <a:p>
            <a:r>
              <a:rPr lang="es-ES" dirty="0" smtClean="0"/>
              <a:t>Se procede al análisis de datos.</a:t>
            </a:r>
            <a:endParaRPr lang="es-ES" dirty="0"/>
          </a:p>
          <a:p>
            <a:r>
              <a:rPr lang="es-ES" dirty="0" smtClean="0"/>
              <a:t>Difusión de los resultados.</a:t>
            </a:r>
          </a:p>
          <a:p>
            <a:pPr lvl="1"/>
            <a:r>
              <a:rPr lang="es-ES" dirty="0" smtClean="0"/>
              <a:t>Entidades participantes</a:t>
            </a:r>
          </a:p>
          <a:p>
            <a:pPr lvl="1"/>
            <a:r>
              <a:rPr lang="es-ES" dirty="0" smtClean="0"/>
              <a:t>Servicios</a:t>
            </a:r>
          </a:p>
          <a:p>
            <a:pPr lvl="1"/>
            <a:r>
              <a:rPr lang="es-ES" dirty="0" smtClean="0"/>
              <a:t>Voluntarios y voluntarias</a:t>
            </a:r>
          </a:p>
          <a:p>
            <a:pPr lvl="1"/>
            <a:r>
              <a:rPr lang="es-ES" dirty="0" smtClean="0"/>
              <a:t>Opinión pública</a:t>
            </a:r>
          </a:p>
          <a:p>
            <a:pPr lvl="1"/>
            <a:endParaRPr lang="es-ES" dirty="0" smtClean="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37D04044-8E24-4B51-96F8-B7EF6CCBF2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4993" y="2602462"/>
            <a:ext cx="6647007" cy="31143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0388" t="15284" r="15821" b="14189"/>
          <a:stretch>
            <a:fillRect/>
          </a:stretch>
        </p:blipFill>
        <p:spPr bwMode="auto">
          <a:xfrm>
            <a:off x="5373262" y="3697951"/>
            <a:ext cx="5877834" cy="316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14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51E5A04-3D60-403E-9F82-B262583A8627}"/>
              </a:ext>
            </a:extLst>
          </p:cNvPr>
          <p:cNvSpPr txBox="1"/>
          <p:nvPr/>
        </p:nvSpPr>
        <p:spPr>
          <a:xfrm>
            <a:off x="2717800" y="2217341"/>
            <a:ext cx="758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Desde el año 2006 han participado más de </a:t>
            </a:r>
            <a:r>
              <a:rPr lang="es-ES" sz="2800" b="1" dirty="0" smtClean="0"/>
              <a:t>5.000 </a:t>
            </a:r>
            <a:r>
              <a:rPr lang="es-ES" sz="2800" b="1" dirty="0"/>
              <a:t>personas voluntarias en los recuentos de Madrid.</a:t>
            </a:r>
          </a:p>
          <a:p>
            <a:pPr algn="ctr"/>
            <a:r>
              <a:rPr lang="es-ES" sz="2800" b="1" dirty="0"/>
              <a:t>¿Qué sabemos de ellas?</a:t>
            </a:r>
          </a:p>
        </p:txBody>
      </p:sp>
    </p:spTree>
    <p:extLst>
      <p:ext uri="{BB962C8B-B14F-4D97-AF65-F5344CB8AC3E}">
        <p14:creationId xmlns:p14="http://schemas.microsoft.com/office/powerpoint/2010/main" val="41930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6731" y="274638"/>
            <a:ext cx="8604069" cy="75732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3100" b="1" dirty="0"/>
              <a:t>ALGUNOS DATOS SOBRE LOS VOLUNTARIOS DE LOS </a:t>
            </a:r>
            <a:r>
              <a:rPr lang="es-ES" sz="3100" b="1" dirty="0" smtClean="0"/>
              <a:t>OCHO RECUENTOS </a:t>
            </a:r>
            <a:r>
              <a:rPr lang="es-ES" sz="3100" b="1" dirty="0"/>
              <a:t>DE PERSONAS “SIN HOGAR” EN MADRID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476103" y="1634067"/>
            <a:ext cx="10149840" cy="4722283"/>
          </a:xfrm>
          <a:noFill/>
        </p:spPr>
        <p:txBody>
          <a:bodyPr>
            <a:noAutofit/>
          </a:bodyPr>
          <a:lstStyle/>
          <a:p>
            <a:pPr algn="just" eaLnBrk="1" hangingPunct="1"/>
            <a:r>
              <a:rPr lang="es-ES" sz="2400" dirty="0"/>
              <a:t>A lo largo de lo ocho recuentos han participado entre </a:t>
            </a:r>
            <a:r>
              <a:rPr lang="es-ES" sz="2400" b="1" dirty="0"/>
              <a:t>550 a 915 voluntarios.</a:t>
            </a:r>
          </a:p>
          <a:p>
            <a:pPr algn="just" eaLnBrk="1" hangingPunct="1"/>
            <a:r>
              <a:rPr lang="es-ES" sz="2400" b="1" dirty="0"/>
              <a:t>En su mayor parte los participantes han sido mujeres (en torno al 70%), con una media de edad entre los 29 y 33,7 años.</a:t>
            </a:r>
          </a:p>
          <a:p>
            <a:pPr algn="just"/>
            <a:r>
              <a:rPr lang="es-ES" sz="2400" dirty="0"/>
              <a:t>En relación a la </a:t>
            </a:r>
            <a:r>
              <a:rPr lang="es-ES" sz="2400" b="1" dirty="0"/>
              <a:t>actividad principal</a:t>
            </a:r>
            <a:r>
              <a:rPr lang="es-ES" sz="2400" dirty="0"/>
              <a:t> de los voluntarios/as, los </a:t>
            </a:r>
            <a:r>
              <a:rPr lang="es-ES" sz="2400" b="1" dirty="0"/>
              <a:t>estudiantes</a:t>
            </a:r>
            <a:r>
              <a:rPr lang="es-ES" sz="2400" dirty="0"/>
              <a:t> universitarios han sido mayoritarios en los recuentos (UCM, UNED, Comillas…), a éstos se han sumado estudiantes de bachillerato, o de ciclos superiores, además de opositores, estudiantes e máster y de postgrado.</a:t>
            </a:r>
          </a:p>
          <a:p>
            <a:pPr algn="just" eaLnBrk="1" hangingPunct="1"/>
            <a:r>
              <a:rPr lang="es-ES" sz="2400" dirty="0"/>
              <a:t>Entre el 14%-27%</a:t>
            </a:r>
            <a:r>
              <a:rPr lang="es-ES" sz="2400" b="1" dirty="0"/>
              <a:t> del voluntariado de los recuentos estudia y trabaja de forma simultánea. Lo anterior constata que a pesar de una alta actividad diaria, los participantes tienen una alta sensibilización social que les ha llevado a implicarse en un proyecto de estas características.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40F991-60E4-4732-84F1-A2CBB0AF711C}" type="slidenum">
              <a:rPr lang="es-ES_tradnl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5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/>
              <a:t>ALGUNOS DATOS SOBRE LOS VOLUNTARIOS DE LOS SEIS RECUENTOS DE PERSONAS “SIN HOGAR” EN MADRID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65513" y="1844825"/>
            <a:ext cx="9916886" cy="487665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" sz="3400" dirty="0"/>
              <a:t>El área de actividad que se presenta con mayor frecuencia en el voluntariado de los recuentos es la relacionada con los </a:t>
            </a:r>
            <a:r>
              <a:rPr lang="es-ES" sz="3400" b="1" dirty="0"/>
              <a:t>servicios socioculturales y a la comunidad</a:t>
            </a:r>
            <a:r>
              <a:rPr lang="es-ES" sz="3400" dirty="0"/>
              <a:t>. El resto de áreas de actividad mantiene por lo general una incidencia menor del 10%.</a:t>
            </a:r>
          </a:p>
          <a:p>
            <a:pPr algn="just"/>
            <a:r>
              <a:rPr lang="es-ES" sz="3400" dirty="0"/>
              <a:t>En cuanto a su procedencia, </a:t>
            </a:r>
            <a:r>
              <a:rPr lang="es-ES" sz="3400" b="1" dirty="0"/>
              <a:t>la gran mayoría proviene de Madrid capital </a:t>
            </a:r>
            <a:r>
              <a:rPr lang="es-ES" sz="3400" dirty="0"/>
              <a:t>(en porcentajes en torno al 80%), si bien ha habido también en torno a un 18% que desplazado de otras localidades de la Comunidad de Madrid. Significar que ha habido personas que se han trasladado de </a:t>
            </a:r>
            <a:r>
              <a:rPr lang="es-ES" sz="3400" b="1" dirty="0"/>
              <a:t>otros puntos de España </a:t>
            </a:r>
            <a:r>
              <a:rPr lang="es-ES" sz="3400" dirty="0"/>
              <a:t>para sumarse a este iniciativa (Granada, Baleares, Valencia, Cádiz, Segovia…) </a:t>
            </a:r>
          </a:p>
          <a:p>
            <a:pPr algn="just"/>
            <a:r>
              <a:rPr lang="es-ES" sz="3400" dirty="0"/>
              <a:t>Resulta interesante mostrar que </a:t>
            </a:r>
            <a:r>
              <a:rPr lang="es-ES" sz="3400" b="1" dirty="0"/>
              <a:t>cerca de la mitad del voluntariado participante mantiene algún tipo de vinculación con instituciones, asociaciones o entidades que se dedican a colaborar activamente con la población “sin hogar”</a:t>
            </a:r>
          </a:p>
          <a:p>
            <a:pPr algn="just"/>
            <a:r>
              <a:rPr lang="es-ES" sz="3400" b="1" dirty="0"/>
              <a:t>Existe un alto número de voluntarios/as que acudieron a la convocatoria de un nuevo recuento después de haber participado en otro anterior.</a:t>
            </a:r>
            <a:r>
              <a:rPr lang="es-ES" sz="3400" b="1" dirty="0">
                <a:solidFill>
                  <a:srgbClr val="666666"/>
                </a:solidFill>
              </a:rPr>
              <a:t> </a:t>
            </a:r>
          </a:p>
          <a:p>
            <a:pPr algn="just">
              <a:buNone/>
            </a:pPr>
            <a:r>
              <a:rPr lang="es-ES" sz="3400" b="1" dirty="0"/>
              <a:t>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5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NÚMERO DE VOLUNTARIOS</a:t>
            </a:r>
            <a:br>
              <a:rPr lang="es-ES" b="1" dirty="0"/>
            </a:br>
            <a:r>
              <a:rPr lang="es-ES" b="1" dirty="0"/>
              <a:t>(2006-2016)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6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474" y="43834"/>
            <a:ext cx="10566664" cy="941493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b="1" dirty="0"/>
              <a:t>SEXO DE LOS VOLUNTARIOS</a:t>
            </a:r>
            <a:br>
              <a:rPr lang="es-ES" b="1" dirty="0"/>
            </a:br>
            <a:r>
              <a:rPr lang="es-ES" b="1" dirty="0"/>
              <a:t>%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705581"/>
              </p:ext>
            </p:extLst>
          </p:nvPr>
        </p:nvGraphicFramePr>
        <p:xfrm>
          <a:off x="1345474" y="1279524"/>
          <a:ext cx="10236926" cy="527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8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435" y="838200"/>
            <a:ext cx="10574964" cy="862608"/>
          </a:xfrm>
        </p:spPr>
        <p:txBody>
          <a:bodyPr>
            <a:normAutofit fontScale="90000"/>
          </a:bodyPr>
          <a:lstStyle/>
          <a:p>
            <a:r>
              <a:rPr lang="es-ES" sz="3200" b="1" dirty="0"/>
              <a:t>MEDIA DE EDAD DE LOS VOLUNTARIOS INSCRITOS EN LOS RECUENTOS</a:t>
            </a:r>
            <a:br>
              <a:rPr lang="es-ES" sz="3200" b="1" dirty="0"/>
            </a:br>
            <a:r>
              <a:rPr lang="es-ES" sz="3200" b="1" dirty="0"/>
              <a:t>%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7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ACTIVIDAD DE LOS VOLUNTARIOS</a:t>
            </a:r>
            <a:br>
              <a:rPr lang="es-ES" b="1" dirty="0"/>
            </a:br>
            <a:r>
              <a:rPr lang="es-ES" b="1" dirty="0"/>
              <a:t>%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1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BB278B16-64BB-41B7-AAFC-287E2B06C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" y="0"/>
            <a:ext cx="11220994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894FF24-FE6F-4665-AAF6-D242BFF81D80}"/>
              </a:ext>
            </a:extLst>
          </p:cNvPr>
          <p:cNvSpPr txBox="1"/>
          <p:nvPr/>
        </p:nvSpPr>
        <p:spPr>
          <a:xfrm>
            <a:off x="2501900" y="4562290"/>
            <a:ext cx="718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¿Qué es un recuento nocturno de personas sin hogar?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0386ABC2-D518-40CB-A9A1-BA30E3688B54}"/>
              </a:ext>
            </a:extLst>
          </p:cNvPr>
          <p:cNvGrpSpPr/>
          <p:nvPr/>
        </p:nvGrpSpPr>
        <p:grpSpPr>
          <a:xfrm>
            <a:off x="0" y="0"/>
            <a:ext cx="1084217" cy="6858000"/>
            <a:chOff x="0" y="0"/>
            <a:chExt cx="1084217" cy="6858000"/>
          </a:xfrm>
        </p:grpSpPr>
        <p:grpSp>
          <p:nvGrpSpPr>
            <p:cNvPr id="11" name="Group 1049">
              <a:extLst>
                <a:ext uri="{FF2B5EF4-FFF2-40B4-BE49-F238E27FC236}">
                  <a16:creationId xmlns:a16="http://schemas.microsoft.com/office/drawing/2014/main" xmlns="" id="{4B6055AC-125F-4D3C-823F-500A4F002B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54" y="4875471"/>
              <a:ext cx="857800" cy="1933807"/>
              <a:chOff x="2902" y="2974"/>
              <a:chExt cx="545" cy="1182"/>
            </a:xfrm>
          </p:grpSpPr>
          <p:pic>
            <p:nvPicPr>
              <p:cNvPr id="13" name="Picture 1030" descr="ucm-2">
                <a:extLst>
                  <a:ext uri="{FF2B5EF4-FFF2-40B4-BE49-F238E27FC236}">
                    <a16:creationId xmlns:a16="http://schemas.microsoft.com/office/drawing/2014/main" xmlns="" id="{FA58D1A8-3F38-42D5-995A-D85A6F9761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87" y="2974"/>
                <a:ext cx="311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037" descr="uned-color">
                <a:hlinkClick r:id="rId5"/>
                <a:extLst>
                  <a:ext uri="{FF2B5EF4-FFF2-40B4-BE49-F238E27FC236}">
                    <a16:creationId xmlns:a16="http://schemas.microsoft.com/office/drawing/2014/main" xmlns="" id="{352A1AAE-1497-41AE-BB07-90BC4C1730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6" y="3838"/>
                <a:ext cx="318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045" descr="escudoUPCOcolor">
                <a:hlinkClick r:id="rId7"/>
                <a:extLst>
                  <a:ext uri="{FF2B5EF4-FFF2-40B4-BE49-F238E27FC236}">
                    <a16:creationId xmlns:a16="http://schemas.microsoft.com/office/drawing/2014/main" xmlns="" id="{09C55764-8F0C-483F-B07F-6E0F8BE0BA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902" y="3454"/>
                <a:ext cx="545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5438CF9F-22E8-4075-9245-EBF85183BC52}"/>
                </a:ext>
              </a:extLst>
            </p:cNvPr>
            <p:cNvSpPr/>
            <p:nvPr/>
          </p:nvSpPr>
          <p:spPr>
            <a:xfrm>
              <a:off x="0" y="0"/>
              <a:ext cx="1084217" cy="6858000"/>
            </a:xfrm>
            <a:prstGeom prst="rect">
              <a:avLst/>
            </a:prstGeom>
            <a:solidFill>
              <a:schemeClr val="bg1">
                <a:lumMod val="75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100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ESTUDIANTES UNIVERSITARIOS</a:t>
            </a:r>
            <a:br>
              <a:rPr lang="es-ES" b="1" dirty="0"/>
            </a:br>
            <a:r>
              <a:rPr lang="es-ES" b="1" dirty="0"/>
              <a:t>(%)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RESIDENTES EN OTROS MUNICIPIOS</a:t>
            </a:r>
            <a:br>
              <a:rPr lang="es-ES" b="1" dirty="0"/>
            </a:br>
            <a:r>
              <a:rPr lang="es-ES" sz="2400" b="1" dirty="0"/>
              <a:t>(%)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7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VOLUNTARIOS QUE HABLAN OTROS IDIOMAS</a:t>
            </a:r>
            <a:br>
              <a:rPr lang="es-ES" b="1" dirty="0"/>
            </a:br>
            <a:r>
              <a:rPr lang="es-ES" b="1" dirty="0"/>
              <a:t>(%)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¿TIENE O  HA TENIDO USTED CONTACTO CON LOS GRUPOS DE VOLUNTARIOS?</a:t>
            </a:r>
            <a:br>
              <a:rPr lang="es-ES" b="1" dirty="0" smtClean="0"/>
            </a:br>
            <a:r>
              <a:rPr lang="es-ES" b="1" dirty="0"/>
              <a:t>%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759540"/>
              </p:ext>
            </p:extLst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6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435" y="567267"/>
            <a:ext cx="10574964" cy="77893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¿CÓMO VALORARÍA LA ACTUACIÓN DE LOS VOLUNTARIOS?</a:t>
            </a:r>
            <a:endParaRPr lang="es-ES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885872"/>
              </p:ext>
            </p:extLst>
          </p:nvPr>
        </p:nvGraphicFramePr>
        <p:xfrm>
          <a:off x="1008063" y="1844675"/>
          <a:ext cx="10574337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329267" y="6356351"/>
            <a:ext cx="989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ESCALA: 1 MUY ÚTIL/ 4 NADA ÚTIL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657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/>
              <a:t>PERCEPCIÓN DEL TRANSCURSO DE LA NOCHE</a:t>
            </a:r>
            <a:br>
              <a:rPr lang="es-ES" sz="3200" b="1" dirty="0"/>
            </a:br>
            <a:r>
              <a:rPr lang="es-ES" sz="3200" b="1" dirty="0"/>
              <a:t>INFORMES DE CAMPO VOLUNTARIOS, VARIOS AÑOS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2857" y="1717825"/>
            <a:ext cx="4650378" cy="5140175"/>
          </a:xfrm>
        </p:spPr>
        <p:txBody>
          <a:bodyPr>
            <a:normAutofit fontScale="25000" lnSpcReduction="20000"/>
          </a:bodyPr>
          <a:lstStyle/>
          <a:p>
            <a:r>
              <a:rPr lang="es-ES" sz="7200" dirty="0"/>
              <a:t>Tranquilidad.	</a:t>
            </a:r>
          </a:p>
          <a:p>
            <a:r>
              <a:rPr lang="es-ES" sz="7200" dirty="0"/>
              <a:t>Bien o muy bien.	</a:t>
            </a:r>
          </a:p>
          <a:p>
            <a:r>
              <a:rPr lang="es-ES" sz="7200" dirty="0"/>
              <a:t>Ninguna o pocas PSH encontradas.	</a:t>
            </a:r>
          </a:p>
          <a:p>
            <a:r>
              <a:rPr lang="es-ES" sz="7200" dirty="0">
                <a:solidFill>
                  <a:srgbClr val="FF0000"/>
                </a:solidFill>
              </a:rPr>
              <a:t>Interesante.</a:t>
            </a:r>
          </a:p>
          <a:p>
            <a:r>
              <a:rPr lang="es-ES" sz="7200" dirty="0"/>
              <a:t>Sin problemas/sin incidencias.	</a:t>
            </a:r>
          </a:p>
          <a:p>
            <a:r>
              <a:rPr lang="es-ES" sz="7200" dirty="0"/>
              <a:t>Experiencia personal satisfactoria.	</a:t>
            </a:r>
          </a:p>
          <a:p>
            <a:r>
              <a:rPr lang="es-ES" sz="7200" dirty="0"/>
              <a:t>Agradable/entretenida.	</a:t>
            </a:r>
          </a:p>
          <a:p>
            <a:r>
              <a:rPr lang="es-ES" sz="7200" dirty="0"/>
              <a:t>Poco productiva al estar la mayoría durmiendo.	</a:t>
            </a:r>
          </a:p>
          <a:p>
            <a:r>
              <a:rPr lang="es-ES" sz="7200" dirty="0"/>
              <a:t>Bastantes PSH encontradas.	</a:t>
            </a:r>
          </a:p>
          <a:p>
            <a:r>
              <a:rPr lang="es-ES" sz="7200" dirty="0"/>
              <a:t>Recorrido largo y cansado.	</a:t>
            </a:r>
          </a:p>
          <a:p>
            <a:r>
              <a:rPr lang="es-ES" sz="7200" dirty="0"/>
              <a:t>Zona complicada por los descampados, vías del tren, etc.	</a:t>
            </a:r>
            <a:r>
              <a:rPr lang="es-ES" sz="6400" dirty="0">
                <a:solidFill>
                  <a:srgbClr val="FF0000"/>
                </a:solidFill>
              </a:rPr>
              <a:t>	</a:t>
            </a:r>
          </a:p>
          <a:p>
            <a:endParaRPr lang="es-ES" sz="4800" dirty="0"/>
          </a:p>
          <a:p>
            <a:endParaRPr lang="es-ES" sz="48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AD3CB05-5B4E-4E76-9F46-24B10E1FDA21}"/>
              </a:ext>
            </a:extLst>
          </p:cNvPr>
          <p:cNvSpPr/>
          <p:nvPr/>
        </p:nvSpPr>
        <p:spPr>
          <a:xfrm>
            <a:off x="6557555" y="1717825"/>
            <a:ext cx="50705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Enriquecedor el trabajo en equipo con otros voluntarios/as.</a:t>
            </a:r>
          </a:p>
          <a:p>
            <a:r>
              <a:rPr lang="es-ES" dirty="0"/>
              <a:t>Temperatura agradable para ser invierno.	</a:t>
            </a:r>
          </a:p>
          <a:p>
            <a:r>
              <a:rPr lang="es-ES" dirty="0"/>
              <a:t>Aburrida.	</a:t>
            </a:r>
          </a:p>
          <a:p>
            <a:r>
              <a:rPr lang="es-ES" dirty="0">
                <a:solidFill>
                  <a:srgbClr val="FF0000"/>
                </a:solidFill>
              </a:rPr>
              <a:t>Emocionante.</a:t>
            </a:r>
            <a:r>
              <a:rPr lang="es-ES" dirty="0"/>
              <a:t>	</a:t>
            </a:r>
          </a:p>
          <a:p>
            <a:r>
              <a:rPr lang="es-ES" dirty="0"/>
              <a:t>Bonita. 	</a:t>
            </a:r>
          </a:p>
          <a:p>
            <a:r>
              <a:rPr lang="es-ES" dirty="0">
                <a:solidFill>
                  <a:srgbClr val="FF0000"/>
                </a:solidFill>
              </a:rPr>
              <a:t>“Es como ver con otros ojos”	</a:t>
            </a:r>
          </a:p>
          <a:p>
            <a:r>
              <a:rPr lang="es-ES" dirty="0"/>
              <a:t>Dificultades para hacer la encuesta entera.</a:t>
            </a:r>
          </a:p>
          <a:p>
            <a:r>
              <a:rPr lang="es-ES" dirty="0">
                <a:solidFill>
                  <a:srgbClr val="FF0000"/>
                </a:solidFill>
              </a:rPr>
              <a:t>Encuentro de realidades muy diversas.</a:t>
            </a:r>
            <a:r>
              <a:rPr lang="es-ES" dirty="0"/>
              <a:t> Haber pasado frío.		</a:t>
            </a:r>
          </a:p>
          <a:p>
            <a:r>
              <a:rPr lang="es-ES" dirty="0"/>
              <a:t>Algunos puntos calientes desiertos.</a:t>
            </a:r>
          </a:p>
          <a:p>
            <a:r>
              <a:rPr lang="es-ES" dirty="0">
                <a:solidFill>
                  <a:srgbClr val="FF0000"/>
                </a:solidFill>
              </a:rPr>
              <a:t>Encuentro de nuevas PSH por responsables de entidades.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6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4956" y="307650"/>
            <a:ext cx="10377443" cy="1119498"/>
          </a:xfrm>
        </p:spPr>
        <p:txBody>
          <a:bodyPr/>
          <a:lstStyle/>
          <a:p>
            <a:r>
              <a:rPr lang="es-ES" sz="2800" b="1" dirty="0"/>
              <a:t>ASPECTOS POSITIVOS Y NEGATIVOS DE LOS RECUENTOS</a:t>
            </a:r>
            <a:br>
              <a:rPr lang="es-ES" sz="2800" b="1" dirty="0"/>
            </a:br>
            <a:r>
              <a:rPr lang="es-ES" sz="2800" b="1" dirty="0"/>
              <a:t>VARIOS AÑOS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535978"/>
              </p:ext>
            </p:extLst>
          </p:nvPr>
        </p:nvGraphicFramePr>
        <p:xfrm>
          <a:off x="1204956" y="1392367"/>
          <a:ext cx="10571149" cy="61874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152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9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6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ASPECTOS POSITIVOS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52" marR="422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ASPECTOS NEGATIVOS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52" marR="422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579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Reflexión personal que suscita la situación de las PSH.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enriquecimiento personal.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interacción con las PSH.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conciencia social que genera.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Comprobar la generosidad y amabilidad en el trato de las PSH.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haber encontrado a ninguna PSH.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contribuir en una investigación seria en este ámbito.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recogida de información relevante de cara a la intervención social.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buena organización/coordinación del Recuento.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movilización voluntaria que genera.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trabajo en equipo y la buena relación con sus miembros.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haber podido conocer a profesionales en este ámbito de actuación.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posibilidad de haber compartido la experiencia con personas que están en entidades dirigidas a las PSH (escuchar y aprender de ellas).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haber indagado en nuevas zonas donde había PSH que anteriormente se desconocían.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76200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ejercicio físico y de atención que supone una actividad de estas características.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52" marR="422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Organización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horario.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Mapas poco precisos.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necesidad de más cuestionarios por equipo.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Necesidad de hacer el Recuento con mayor frecuencia.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dificultad en el acercamiento sin nada que ofrecer.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necesidad de más voluntarios/as.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bocadillo de baja calidad.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Cuestionario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Cuestionario demasiado intrusivo.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Cuestionario muy extenso.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Situación de las PSH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Haber visto casos críticos.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Haber comprobado situaciones poco agradables.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Comportamiento de las PSH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Reticencia, tensión y/o rechazo de algunas PSH hacia los voluntarios/as.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Dificultades en la calle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oscuridad en algunos lugares.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Dificultades en grupos de PSH numerosos.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 frío y el cansancio.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Nº de PSH encontradas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Pocas o ninguna PSH localizadas.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haber podido realizar entrevistas.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22555" algn="l"/>
                        </a:tabLst>
                      </a:pPr>
                      <a:r>
                        <a:rPr lang="es-ES_tradnl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Críticas a la gestión y administración del </a:t>
                      </a:r>
                      <a:r>
                        <a:rPr lang="es-ES_tradnl" sz="1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sinhogarismo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falta de recursos existentes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ineficacia de algunos servicios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03505" algn="l"/>
                        </a:tabLs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política social del gobierno municipal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52" marR="422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1058027" y="-48399"/>
            <a:ext cx="31760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3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188" algn="l"/>
              </a:tabLst>
            </a:pPr>
            <a:r>
              <a:rPr kumimoji="0" lang="es-ES_tradnl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Voluntariado II Recuento Nocturno de PSH</a:t>
            </a:r>
            <a:endParaRPr kumimoji="0" lang="es-E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188" algn="l"/>
              </a:tabLst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600" dirty="0"/>
              <a:t>LOS PARTICIPANTES EN LOS RECUENTOS VALORAN LA ACTIVIDAD DE FORMA POSITIVA, LA EXPERIENCIA LES HA RESULTADO BASTANTE SATISFACTORIA.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5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7310-FD3E-42F6-A3F9-D67E4CD529B1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1625601" y="1422400"/>
            <a:ext cx="9330266" cy="4478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  <a:p>
            <a:pPr algn="ctr"/>
            <a:r>
              <a:rPr lang="es-ES" sz="3600" dirty="0"/>
              <a:t>EJERCICIO CIUDADANÍA</a:t>
            </a:r>
          </a:p>
          <a:p>
            <a:pPr algn="ctr"/>
            <a:r>
              <a:rPr lang="es-ES" sz="3600" dirty="0"/>
              <a:t>CONCIENCIACIÓN SOCIAL</a:t>
            </a:r>
          </a:p>
          <a:p>
            <a:pPr algn="ctr"/>
            <a:r>
              <a:rPr lang="es-ES" sz="3600" dirty="0"/>
              <a:t>DESESTIGMATIZACIÓN</a:t>
            </a:r>
          </a:p>
          <a:p>
            <a:pPr algn="ctr"/>
            <a:r>
              <a:rPr lang="es-ES" sz="3600" dirty="0"/>
              <a:t>RUPTURA ESTEREOTIPOS</a:t>
            </a:r>
          </a:p>
          <a:p>
            <a:pPr algn="ctr"/>
            <a:r>
              <a:rPr lang="es-ES" sz="3600" dirty="0"/>
              <a:t>VISIBILIZACIÓN </a:t>
            </a:r>
          </a:p>
          <a:p>
            <a:pPr algn="ctr"/>
            <a:r>
              <a:rPr lang="es-ES" sz="3600" dirty="0"/>
              <a:t>SENSIBILIZACIÓN</a:t>
            </a:r>
          </a:p>
          <a:p>
            <a:pPr algn="ctr"/>
            <a:r>
              <a:rPr lang="es-ES" sz="3600" dirty="0"/>
              <a:t>APRENDIZAJE</a:t>
            </a:r>
          </a:p>
        </p:txBody>
      </p:sp>
    </p:spTree>
    <p:extLst>
      <p:ext uri="{BB962C8B-B14F-4D97-AF65-F5344CB8AC3E}">
        <p14:creationId xmlns:p14="http://schemas.microsoft.com/office/powerpoint/2010/main" val="4367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51E5A04-3D60-403E-9F82-B262583A8627}"/>
              </a:ext>
            </a:extLst>
          </p:cNvPr>
          <p:cNvSpPr txBox="1"/>
          <p:nvPr/>
        </p:nvSpPr>
        <p:spPr>
          <a:xfrm>
            <a:off x="2319131" y="2217341"/>
            <a:ext cx="8401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En estos 12 años nos hemos encontrado con casi 10.000 personas en la calle, centros de acogida y pisos.</a:t>
            </a:r>
          </a:p>
          <a:p>
            <a:pPr algn="ctr"/>
            <a:r>
              <a:rPr lang="es-ES" sz="2800" b="1" dirty="0" smtClean="0"/>
              <a:t> ¿Qué hemos aprendido de las personas que viven en estas situaciones?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1930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180DC2-FA05-4650-AB5E-5166AC25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¿Cómo son las personas sin </a:t>
            </a:r>
            <a:r>
              <a:rPr lang="es-ES" dirty="0"/>
              <a:t>hogar?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8861EF-41FB-45EE-AA79-2125C2F5C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Personas </a:t>
            </a:r>
            <a:r>
              <a:rPr lang="es-ES" dirty="0"/>
              <a:t>sin un lugar donde vivir </a:t>
            </a:r>
            <a:r>
              <a:rPr lang="es-ES" dirty="0" smtClean="0"/>
              <a:t>(situación sin hogar)</a:t>
            </a:r>
          </a:p>
          <a:p>
            <a:pPr lvl="1">
              <a:buNone/>
            </a:pPr>
            <a:r>
              <a:rPr lang="es-ES" dirty="0" smtClean="0"/>
              <a:t>(</a:t>
            </a:r>
            <a:r>
              <a:rPr lang="es-ES" dirty="0"/>
              <a:t>ETHOS niveles 1-3)</a:t>
            </a:r>
          </a:p>
          <a:p>
            <a:r>
              <a:rPr lang="es-ES" dirty="0" smtClean="0"/>
              <a:t>Excluidas </a:t>
            </a:r>
            <a:r>
              <a:rPr lang="es-ES" dirty="0"/>
              <a:t>de </a:t>
            </a:r>
            <a:r>
              <a:rPr lang="es-ES" dirty="0" smtClean="0"/>
              <a:t>los espacios sociales comunes (invisibles</a:t>
            </a:r>
            <a:r>
              <a:rPr lang="es-ES" dirty="0"/>
              <a:t>)</a:t>
            </a:r>
          </a:p>
          <a:p>
            <a:r>
              <a:rPr lang="es-ES" dirty="0"/>
              <a:t>Vulnerables y maltratadas por la vida</a:t>
            </a:r>
          </a:p>
          <a:p>
            <a:r>
              <a:rPr lang="es-ES" dirty="0"/>
              <a:t>Carencias económicas y afectivas</a:t>
            </a:r>
          </a:p>
          <a:p>
            <a:r>
              <a:rPr lang="es-ES" dirty="0"/>
              <a:t>Con cierta frecuencia: Problemas de salud física y mental</a:t>
            </a:r>
          </a:p>
          <a:p>
            <a:r>
              <a:rPr lang="es-ES" dirty="0"/>
              <a:t>En algunos casos: Consumo de sustancias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6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F4B43765-C4FF-417B-9D09-905065D4EC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0936" y="937807"/>
            <a:ext cx="9696091" cy="54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xmlns="" id="{37D04044-8E24-4B51-96F8-B7EF6CCBF2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553" y="1007165"/>
            <a:ext cx="10872071" cy="50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/>
        </p:nvGraphicFramePr>
        <p:xfrm>
          <a:off x="1103445" y="2348880"/>
          <a:ext cx="1065718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1444486" y="764704"/>
            <a:ext cx="10151705" cy="1143000"/>
          </a:xfrm>
        </p:spPr>
        <p:txBody>
          <a:bodyPr/>
          <a:lstStyle/>
          <a:p>
            <a:r>
              <a:rPr lang="es-ES" dirty="0"/>
              <a:t>Personas en la calle en Madrid</a:t>
            </a:r>
            <a:br>
              <a:rPr lang="es-ES" dirty="0"/>
            </a:br>
            <a:r>
              <a:rPr lang="es-ES" sz="3200" dirty="0"/>
              <a:t>Evolución</a:t>
            </a:r>
            <a:endParaRPr lang="es-ES" dirty="0"/>
          </a:p>
        </p:txBody>
      </p:sp>
      <p:pic>
        <p:nvPicPr>
          <p:cNvPr id="2050" name="Picture 2" descr="Cuál es la diferencia entre tiempo y clima"/>
          <p:cNvPicPr>
            <a:picLocks noChangeAspect="1" noChangeArrowheads="1"/>
          </p:cNvPicPr>
          <p:nvPr/>
        </p:nvPicPr>
        <p:blipFill>
          <a:blip r:embed="rId3" cstate="print"/>
          <a:srcRect l="34019" r="31961" b="51972"/>
          <a:stretch>
            <a:fillRect/>
          </a:stretch>
        </p:blipFill>
        <p:spPr bwMode="auto">
          <a:xfrm>
            <a:off x="5039883" y="3284984"/>
            <a:ext cx="864096" cy="648072"/>
          </a:xfrm>
          <a:prstGeom prst="rect">
            <a:avLst/>
          </a:prstGeom>
          <a:noFill/>
        </p:spPr>
      </p:pic>
      <p:pic>
        <p:nvPicPr>
          <p:cNvPr id="8" name="Picture 2" descr="Cuál es la diferencia entre tiempo y clima"/>
          <p:cNvPicPr>
            <a:picLocks noChangeAspect="1" noChangeArrowheads="1"/>
          </p:cNvPicPr>
          <p:nvPr/>
        </p:nvPicPr>
        <p:blipFill>
          <a:blip r:embed="rId3" cstate="print"/>
          <a:srcRect l="34019" r="31961" b="51972"/>
          <a:stretch>
            <a:fillRect/>
          </a:stretch>
        </p:blipFill>
        <p:spPr bwMode="auto">
          <a:xfrm>
            <a:off x="8688288" y="3356992"/>
            <a:ext cx="864096" cy="648072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5231904" y="4005064"/>
            <a:ext cx="384043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 Rectángulo"/>
          <p:cNvSpPr/>
          <p:nvPr/>
        </p:nvSpPr>
        <p:spPr>
          <a:xfrm>
            <a:off x="8880309" y="4149080"/>
            <a:ext cx="384043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2E84DD-EB68-482A-8C7C-368A80C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2" y="731837"/>
            <a:ext cx="9978887" cy="1143000"/>
          </a:xfrm>
        </p:spPr>
        <p:txBody>
          <a:bodyPr/>
          <a:lstStyle/>
          <a:p>
            <a:r>
              <a:rPr lang="es-ES" dirty="0"/>
              <a:t>Edad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122489F4-9735-4289-A554-4AA128D96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071044"/>
              </p:ext>
            </p:extLst>
          </p:nvPr>
        </p:nvGraphicFramePr>
        <p:xfrm>
          <a:off x="1103445" y="1628801"/>
          <a:ext cx="10177131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07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>
            <a:extLst>
              <a:ext uri="{FF2B5EF4-FFF2-40B4-BE49-F238E27FC236}">
                <a16:creationId xmlns:a16="http://schemas.microsoft.com/office/drawing/2014/main" xmlns="" id="{C90044EC-6859-4BC3-AEDB-CF4ECE838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042945"/>
              </p:ext>
            </p:extLst>
          </p:nvPr>
        </p:nvGraphicFramePr>
        <p:xfrm>
          <a:off x="1431235" y="1537251"/>
          <a:ext cx="10041362" cy="4895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902E84DD-EB68-482A-8C7C-368A80CF983B}"/>
              </a:ext>
            </a:extLst>
          </p:cNvPr>
          <p:cNvSpPr txBox="1">
            <a:spLocks/>
          </p:cNvSpPr>
          <p:nvPr/>
        </p:nvSpPr>
        <p:spPr>
          <a:xfrm>
            <a:off x="1603512" y="731837"/>
            <a:ext cx="99788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Género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5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xmlns="" id="{65180F0D-C037-4716-A254-1559D447EC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525618"/>
              </p:ext>
            </p:extLst>
          </p:nvPr>
        </p:nvGraphicFramePr>
        <p:xfrm>
          <a:off x="1192696" y="1179442"/>
          <a:ext cx="10759955" cy="5678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4287CE2-8CB1-4D27-8C28-030406E6DCF8}"/>
              </a:ext>
            </a:extLst>
          </p:cNvPr>
          <p:cNvSpPr txBox="1"/>
          <p:nvPr/>
        </p:nvSpPr>
        <p:spPr>
          <a:xfrm>
            <a:off x="1656522" y="2213114"/>
            <a:ext cx="9296266" cy="307777"/>
          </a:xfrm>
          <a:prstGeom prst="rect">
            <a:avLst/>
          </a:prstGeom>
          <a:noFill/>
          <a:ln>
            <a:solidFill>
              <a:sysClr val="windowText" lastClr="000000">
                <a:tint val="75000"/>
                <a:shade val="95000"/>
                <a:satMod val="105000"/>
              </a:sys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Promedio:  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48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%               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%                    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%               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3%               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%                19% </a:t>
            </a:r>
          </a:p>
        </p:txBody>
      </p:sp>
    </p:spTree>
    <p:extLst>
      <p:ext uri="{BB962C8B-B14F-4D97-AF65-F5344CB8AC3E}">
        <p14:creationId xmlns:p14="http://schemas.microsoft.com/office/powerpoint/2010/main" val="42776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5FF1AE3B-1103-49DA-A794-6DA043FC2D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212652"/>
              </p:ext>
            </p:extLst>
          </p:nvPr>
        </p:nvGraphicFramePr>
        <p:xfrm>
          <a:off x="1245704" y="1510748"/>
          <a:ext cx="10562931" cy="458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82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xmlns="" id="{872518EF-EE6D-4E6D-994C-545F6C166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631055"/>
              </p:ext>
            </p:extLst>
          </p:nvPr>
        </p:nvGraphicFramePr>
        <p:xfrm>
          <a:off x="1255594" y="777922"/>
          <a:ext cx="10686198" cy="551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04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3A35AE2E-96EE-40A1-BD69-36EBD3EDD4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906854"/>
              </p:ext>
            </p:extLst>
          </p:nvPr>
        </p:nvGraphicFramePr>
        <p:xfrm>
          <a:off x="1417983" y="1391478"/>
          <a:ext cx="10246636" cy="5061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49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captura de pantalla&#10;&#10;Descripción generada con confianza alta">
            <a:extLst>
              <a:ext uri="{FF2B5EF4-FFF2-40B4-BE49-F238E27FC236}">
                <a16:creationId xmlns:a16="http://schemas.microsoft.com/office/drawing/2014/main" xmlns="" id="{166AE430-0A2D-4AB4-A8F3-E2C7D36CFE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853" y="972943"/>
            <a:ext cx="10884617" cy="5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930AFB-A4B7-4617-A73B-953CFFAA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un recuento nocturno?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CF4729-26CC-4F3D-90D5-5EE3ED25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25625"/>
            <a:ext cx="9005799" cy="4351338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es-ES" dirty="0" smtClean="0"/>
              <a:t>En los años 1990 se desarrolló la metodología de “</a:t>
            </a:r>
            <a:r>
              <a:rPr lang="es-ES" dirty="0"/>
              <a:t>Noches S” (S-</a:t>
            </a:r>
            <a:r>
              <a:rPr lang="es-ES" dirty="0" err="1"/>
              <a:t>Night</a:t>
            </a:r>
            <a:r>
              <a:rPr lang="es-ES" dirty="0"/>
              <a:t>,  </a:t>
            </a:r>
            <a:r>
              <a:rPr lang="es-ES" dirty="0" err="1"/>
              <a:t>Street-Night</a:t>
            </a:r>
            <a:r>
              <a:rPr lang="es-ES" dirty="0"/>
              <a:t> o </a:t>
            </a:r>
            <a:r>
              <a:rPr lang="es-ES" dirty="0" err="1" smtClean="0"/>
              <a:t>Survey-Night</a:t>
            </a:r>
            <a:r>
              <a:rPr lang="es-ES" dirty="0" smtClean="0"/>
              <a:t>) y se aplicó de forma experimental en el Censo </a:t>
            </a:r>
            <a:r>
              <a:rPr lang="es-ES" dirty="0"/>
              <a:t>de los Estados Unidos del año 2000</a:t>
            </a:r>
            <a:r>
              <a:rPr lang="es-ES" dirty="0" smtClean="0"/>
              <a:t>.</a:t>
            </a:r>
          </a:p>
          <a:p>
            <a:pPr algn="just">
              <a:lnSpc>
                <a:spcPct val="80000"/>
              </a:lnSpc>
              <a:defRPr/>
            </a:pPr>
            <a:endParaRPr lang="es-ES" dirty="0"/>
          </a:p>
          <a:p>
            <a:pPr algn="just">
              <a:lnSpc>
                <a:spcPct val="80000"/>
              </a:lnSpc>
              <a:defRPr/>
            </a:pPr>
            <a:r>
              <a:rPr lang="es-ES" dirty="0"/>
              <a:t>Consiste en estimar el número de personas que en </a:t>
            </a:r>
            <a:r>
              <a:rPr lang="es-ES" dirty="0" smtClean="0"/>
              <a:t>una noche concreta se </a:t>
            </a:r>
            <a:r>
              <a:rPr lang="es-ES" dirty="0"/>
              <a:t>encuentran en situación </a:t>
            </a:r>
            <a:r>
              <a:rPr lang="es-ES" dirty="0" smtClean="0"/>
              <a:t>sin hogar en un territorio determinado (una ciudad)</a:t>
            </a:r>
            <a:r>
              <a:rPr lang="es-ES" i="1" dirty="0" smtClean="0"/>
              <a:t>.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4017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9BA4D9-5715-4E2F-A693-8A070260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365125"/>
            <a:ext cx="5447212" cy="1325563"/>
          </a:xfrm>
        </p:spPr>
        <p:txBody>
          <a:bodyPr/>
          <a:lstStyle/>
          <a:p>
            <a:r>
              <a:rPr lang="es-ES" dirty="0" smtClean="0"/>
              <a:t>Implicaciones para la acción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93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/>
              <a:t>6 vectores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36914" y="1825625"/>
            <a:ext cx="9916886" cy="48364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 dirty="0"/>
              <a:t>Las </a:t>
            </a:r>
            <a:r>
              <a:rPr lang="es-ES" b="1" dirty="0"/>
              <a:t>personas</a:t>
            </a:r>
            <a:r>
              <a:rPr lang="es-ES" dirty="0"/>
              <a:t> sin hogar</a:t>
            </a:r>
          </a:p>
          <a:p>
            <a:pPr>
              <a:lnSpc>
                <a:spcPct val="150000"/>
              </a:lnSpc>
            </a:pPr>
            <a:r>
              <a:rPr lang="es-ES" dirty="0"/>
              <a:t>Los </a:t>
            </a:r>
            <a:r>
              <a:rPr lang="es-ES" b="1" dirty="0" smtClean="0"/>
              <a:t>profesionales</a:t>
            </a:r>
            <a:r>
              <a:rPr lang="es-ES" dirty="0" smtClean="0"/>
              <a:t> que trabajan con ellas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/>
              <a:t>Las entidades sociales y </a:t>
            </a:r>
            <a:r>
              <a:rPr lang="es-ES" b="1" dirty="0" err="1" smtClean="0"/>
              <a:t>ONGs</a:t>
            </a:r>
            <a:r>
              <a:rPr lang="es-ES" dirty="0" smtClean="0"/>
              <a:t> en la red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/>
              <a:t>Las </a:t>
            </a:r>
            <a:r>
              <a:rPr lang="es-ES" b="1" dirty="0"/>
              <a:t>Administraciones</a:t>
            </a:r>
            <a:r>
              <a:rPr lang="es-ES" dirty="0"/>
              <a:t> </a:t>
            </a:r>
            <a:r>
              <a:rPr lang="es-ES" dirty="0" smtClean="0"/>
              <a:t>públicas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/>
              <a:t>Los responsables </a:t>
            </a:r>
            <a:r>
              <a:rPr lang="es-ES" b="1" dirty="0"/>
              <a:t>políticos</a:t>
            </a:r>
          </a:p>
          <a:p>
            <a:pPr>
              <a:lnSpc>
                <a:spcPct val="150000"/>
              </a:lnSpc>
            </a:pPr>
            <a:r>
              <a:rPr lang="es-ES" dirty="0"/>
              <a:t>Los </a:t>
            </a:r>
            <a:r>
              <a:rPr lang="es-ES" b="1" dirty="0"/>
              <a:t>medios</a:t>
            </a:r>
            <a:r>
              <a:rPr lang="es-ES" dirty="0"/>
              <a:t> de comunicación </a:t>
            </a:r>
          </a:p>
          <a:p>
            <a:pPr>
              <a:lnSpc>
                <a:spcPct val="150000"/>
              </a:lnSpc>
            </a:pPr>
            <a:r>
              <a:rPr lang="es-ES" dirty="0"/>
              <a:t>Los </a:t>
            </a:r>
            <a:r>
              <a:rPr lang="es-ES" b="1" dirty="0"/>
              <a:t>ciudadanos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107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36812"/>
          <a:stretch>
            <a:fillRect/>
          </a:stretch>
        </p:blipFill>
        <p:spPr bwMode="auto">
          <a:xfrm>
            <a:off x="1064526" y="1868557"/>
            <a:ext cx="11127474" cy="433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Os </a:t>
            </a:r>
            <a:r>
              <a:rPr lang="en-US" b="1" dirty="0" err="1" smtClean="0"/>
              <a:t>esperamos</a:t>
            </a:r>
            <a:r>
              <a:rPr lang="en-US" b="1" dirty="0" smtClean="0"/>
              <a:t> el </a:t>
            </a:r>
            <a:r>
              <a:rPr lang="en-US" b="1" dirty="0" err="1" smtClean="0"/>
              <a:t>miércoles</a:t>
            </a:r>
            <a:r>
              <a:rPr lang="en-US" b="1" dirty="0" smtClean="0"/>
              <a:t> 12 de </a:t>
            </a:r>
            <a:r>
              <a:rPr lang="en-US" b="1" dirty="0" err="1" smtClean="0"/>
              <a:t>diciembre</a:t>
            </a:r>
            <a:r>
              <a:rPr lang="en-US" b="1" dirty="0" smtClean="0"/>
              <a:t> en la Casa de </a:t>
            </a:r>
            <a:r>
              <a:rPr lang="en-US" b="1" dirty="0" err="1" smtClean="0"/>
              <a:t>Terneras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930AFB-A4B7-4617-A73B-953CFFA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365125"/>
            <a:ext cx="10331016" cy="1325563"/>
          </a:xfrm>
        </p:spPr>
        <p:txBody>
          <a:bodyPr/>
          <a:lstStyle/>
          <a:p>
            <a:r>
              <a:rPr lang="es-ES" dirty="0"/>
              <a:t>El </a:t>
            </a:r>
            <a:r>
              <a:rPr lang="es-ES" dirty="0" smtClean="0"/>
              <a:t>modelo </a:t>
            </a:r>
            <a:r>
              <a:rPr lang="es-ES" dirty="0"/>
              <a:t>de Nueva </a:t>
            </a:r>
            <a:r>
              <a:rPr lang="es-ES" dirty="0" smtClean="0"/>
              <a:t>York (2005 hasta hoy)…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283865B-7654-40C3-8451-67BF4031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062" t="16482" r="14375" b="9931"/>
          <a:stretch/>
        </p:blipFill>
        <p:spPr>
          <a:xfrm>
            <a:off x="1436914" y="1532750"/>
            <a:ext cx="7976143" cy="49601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793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96B824-218D-4BB4-82C2-F1A3BFA9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974" y="503149"/>
            <a:ext cx="7347226" cy="1325563"/>
          </a:xfrm>
        </p:spPr>
        <p:txBody>
          <a:bodyPr/>
          <a:lstStyle/>
          <a:p>
            <a:r>
              <a:rPr lang="es-ES" dirty="0"/>
              <a:t>¿Desde cuándo se </a:t>
            </a:r>
            <a:r>
              <a:rPr lang="es-ES" dirty="0" smtClean="0"/>
              <a:t>hacen en Madrid?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9E9FA0-FD78-460F-8DBE-01F75214B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0" y="2339799"/>
            <a:ext cx="3994784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" dirty="0"/>
              <a:t>Madrid </a:t>
            </a:r>
            <a:r>
              <a:rPr lang="es-ES" dirty="0" smtClean="0"/>
              <a:t>2006 </a:t>
            </a:r>
          </a:p>
          <a:p>
            <a:pPr>
              <a:buNone/>
            </a:pPr>
            <a:r>
              <a:rPr lang="es-ES" dirty="0" smtClean="0"/>
              <a:t>(8 recuentos hasta ahora)</a:t>
            </a:r>
            <a:endParaRPr lang="es-ES" dirty="0"/>
          </a:p>
          <a:p>
            <a:r>
              <a:rPr lang="es-ES" dirty="0" smtClean="0"/>
              <a:t>Otras ciudades españolas Barcelona, Zaragoza, Sevilla, etc.</a:t>
            </a:r>
          </a:p>
          <a:p>
            <a:r>
              <a:rPr lang="es-ES" dirty="0" smtClean="0"/>
              <a:t>Otras </a:t>
            </a:r>
            <a:r>
              <a:rPr lang="es-ES" dirty="0"/>
              <a:t>ciudades latinoamericanas, europeas, etc.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586B7C9-E09C-4DE8-88F8-4F4E10A18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7" b="11059"/>
          <a:stretch/>
        </p:blipFill>
        <p:spPr>
          <a:xfrm>
            <a:off x="1091022" y="2314142"/>
            <a:ext cx="6578600" cy="453328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0008261-1D80-41E1-B0EC-AA27E6F652B8}"/>
              </a:ext>
            </a:extLst>
          </p:cNvPr>
          <p:cNvSpPr txBox="1">
            <a:spLocks/>
          </p:cNvSpPr>
          <p:nvPr/>
        </p:nvSpPr>
        <p:spPr>
          <a:xfrm>
            <a:off x="1219020" y="5787939"/>
            <a:ext cx="1974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901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930AFB-A4B7-4617-A73B-953CFFAA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¿Para qué sirven los recuentos nocturnos?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CF4729-26CC-4F3D-90D5-5EE3ED258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  <a:defRPr/>
            </a:pPr>
            <a:r>
              <a:rPr lang="es-ES" dirty="0" smtClean="0"/>
              <a:t>Investigación social, participativa </a:t>
            </a:r>
            <a:r>
              <a:rPr lang="es-ES" dirty="0"/>
              <a:t>y ciudadana </a:t>
            </a:r>
            <a:r>
              <a:rPr lang="es-ES" dirty="0" smtClean="0"/>
              <a:t>que ayuda a: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es-ES" dirty="0"/>
          </a:p>
          <a:p>
            <a:pPr algn="just">
              <a:lnSpc>
                <a:spcPct val="80000"/>
              </a:lnSpc>
              <a:defRPr/>
            </a:pPr>
            <a:r>
              <a:rPr lang="es-ES" dirty="0" smtClean="0"/>
              <a:t>Incrementar </a:t>
            </a:r>
            <a:r>
              <a:rPr lang="es-ES" dirty="0"/>
              <a:t>el </a:t>
            </a:r>
            <a:r>
              <a:rPr lang="es-ES" b="1" dirty="0"/>
              <a:t>conocimiento</a:t>
            </a:r>
            <a:r>
              <a:rPr lang="es-ES" dirty="0"/>
              <a:t> y la información sobre </a:t>
            </a:r>
            <a:r>
              <a:rPr lang="es-ES" dirty="0" smtClean="0"/>
              <a:t>la situación de las personas en situación sin hogar.</a:t>
            </a:r>
            <a:endParaRPr lang="es-ES" dirty="0"/>
          </a:p>
          <a:p>
            <a:pPr algn="just">
              <a:lnSpc>
                <a:spcPct val="80000"/>
              </a:lnSpc>
              <a:defRPr/>
            </a:pPr>
            <a:r>
              <a:rPr lang="es-ES" b="1" dirty="0" smtClean="0"/>
              <a:t>Movilizar</a:t>
            </a:r>
            <a:r>
              <a:rPr lang="es-ES" dirty="0" smtClean="0"/>
              <a:t> </a:t>
            </a:r>
            <a:r>
              <a:rPr lang="es-ES" dirty="0"/>
              <a:t>a los diferentes actores </a:t>
            </a:r>
            <a:r>
              <a:rPr lang="es-ES" dirty="0" smtClean="0"/>
              <a:t>sociales que </a:t>
            </a:r>
            <a:r>
              <a:rPr lang="es-ES" dirty="0"/>
              <a:t>operan sobre el terreno e implicar a nuevos </a:t>
            </a:r>
            <a:r>
              <a:rPr lang="es-ES" dirty="0" smtClean="0"/>
              <a:t>actores.</a:t>
            </a:r>
            <a:endParaRPr lang="es-ES" dirty="0"/>
          </a:p>
          <a:p>
            <a:pPr algn="just">
              <a:lnSpc>
                <a:spcPct val="80000"/>
              </a:lnSpc>
              <a:defRPr/>
            </a:pPr>
            <a:r>
              <a:rPr lang="es-ES" b="1" dirty="0" smtClean="0"/>
              <a:t>Sensibilizar</a:t>
            </a:r>
            <a:r>
              <a:rPr lang="es-ES" dirty="0" smtClean="0"/>
              <a:t> </a:t>
            </a:r>
            <a:r>
              <a:rPr lang="es-ES" dirty="0"/>
              <a:t>a la opinión </a:t>
            </a:r>
            <a:r>
              <a:rPr lang="es-ES" dirty="0" smtClean="0"/>
              <a:t>pública.</a:t>
            </a:r>
            <a:endParaRPr lang="es-ES" dirty="0"/>
          </a:p>
          <a:p>
            <a:pPr algn="just">
              <a:lnSpc>
                <a:spcPct val="80000"/>
              </a:lnSpc>
              <a:defRPr/>
            </a:pPr>
            <a:r>
              <a:rPr lang="es-ES" dirty="0" smtClean="0"/>
              <a:t>Contribuir </a:t>
            </a:r>
            <a:r>
              <a:rPr lang="es-ES" dirty="0"/>
              <a:t>a desarrollar y consolidar las </a:t>
            </a:r>
            <a:r>
              <a:rPr lang="es-ES" b="1" dirty="0"/>
              <a:t>redes</a:t>
            </a:r>
            <a:r>
              <a:rPr lang="es-ES" dirty="0"/>
              <a:t> sociales e institucionales que luchan contra el </a:t>
            </a:r>
            <a:r>
              <a:rPr lang="es-ES" i="1" dirty="0"/>
              <a:t>sinhogarismo</a:t>
            </a:r>
            <a:r>
              <a:rPr lang="es-ES" dirty="0"/>
              <a:t> en </a:t>
            </a:r>
            <a:r>
              <a:rPr lang="es-ES" dirty="0" smtClean="0"/>
              <a:t>nuestra ciudad. 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89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adroTexto 72">
            <a:extLst>
              <a:ext uri="{FF2B5EF4-FFF2-40B4-BE49-F238E27FC236}">
                <a16:creationId xmlns:a16="http://schemas.microsoft.com/office/drawing/2014/main" xmlns="" id="{F615331B-E7DE-416F-8181-5AB2A5CF9030}"/>
              </a:ext>
            </a:extLst>
          </p:cNvPr>
          <p:cNvSpPr txBox="1"/>
          <p:nvPr/>
        </p:nvSpPr>
        <p:spPr>
          <a:xfrm>
            <a:off x="7681503" y="1406214"/>
            <a:ext cx="4052985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2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MESA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3F680B-7190-4A66-8AC0-504A6D44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70" y="119105"/>
            <a:ext cx="6057258" cy="1325563"/>
          </a:xfrm>
        </p:spPr>
        <p:txBody>
          <a:bodyPr/>
          <a:lstStyle/>
          <a:p>
            <a:pPr algn="ctr"/>
            <a:r>
              <a:rPr lang="es-ES" dirty="0"/>
              <a:t>Metodología participativa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F280AB1-3F8D-4DE9-9A7C-3CAD7BC1E0BA}"/>
              </a:ext>
            </a:extLst>
          </p:cNvPr>
          <p:cNvSpPr txBox="1"/>
          <p:nvPr/>
        </p:nvSpPr>
        <p:spPr>
          <a:xfrm>
            <a:off x="1635397" y="1432453"/>
            <a:ext cx="17653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Área de Equidad, Derechos Sociales y Empleo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D9EC161-175B-4650-97AF-E679BC73FFC6}"/>
              </a:ext>
            </a:extLst>
          </p:cNvPr>
          <p:cNvSpPr txBox="1"/>
          <p:nvPr/>
        </p:nvSpPr>
        <p:spPr>
          <a:xfrm>
            <a:off x="7909606" y="1893198"/>
            <a:ext cx="1765300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ENTIDADES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A349791-FFA7-4E79-AE27-A4B6B72A17A9}"/>
              </a:ext>
            </a:extLst>
          </p:cNvPr>
          <p:cNvSpPr txBox="1"/>
          <p:nvPr/>
        </p:nvSpPr>
        <p:spPr>
          <a:xfrm>
            <a:off x="4357961" y="3142590"/>
            <a:ext cx="2098535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r>
              <a:rPr lang="es-ES" dirty="0"/>
              <a:t>EQUIPO </a:t>
            </a:r>
            <a:r>
              <a:rPr lang="es-ES" dirty="0" smtClean="0"/>
              <a:t>TÉCNICO</a:t>
            </a:r>
          </a:p>
          <a:p>
            <a:pPr algn="ctr"/>
            <a:r>
              <a:rPr lang="es-ES" dirty="0" smtClean="0"/>
              <a:t>DE COORDINACIÓN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07CCDB7-F15E-43B9-9D5D-9833547BA9CA}"/>
              </a:ext>
            </a:extLst>
          </p:cNvPr>
          <p:cNvSpPr txBox="1"/>
          <p:nvPr/>
        </p:nvSpPr>
        <p:spPr>
          <a:xfrm>
            <a:off x="4392654" y="1425142"/>
            <a:ext cx="2144215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r>
              <a:rPr lang="es-ES" dirty="0"/>
              <a:t>GRUPO INVESTIGADOR</a:t>
            </a:r>
          </a:p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0BA3A12-9752-41B0-AE57-510EE611EF19}"/>
              </a:ext>
            </a:extLst>
          </p:cNvPr>
          <p:cNvSpPr txBox="1"/>
          <p:nvPr/>
        </p:nvSpPr>
        <p:spPr>
          <a:xfrm>
            <a:off x="7804150" y="3166639"/>
            <a:ext cx="17653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TÉCNICOS DE ENTIDADES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B4C943A8-98C3-41AB-8E72-9350B81C6606}"/>
              </a:ext>
            </a:extLst>
          </p:cNvPr>
          <p:cNvCxnSpPr/>
          <p:nvPr/>
        </p:nvCxnSpPr>
        <p:spPr>
          <a:xfrm>
            <a:off x="6525804" y="1865347"/>
            <a:ext cx="1155699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xmlns="" id="{C619C9FE-FE6A-4C0B-A347-4EC7FECC2388}"/>
              </a:ext>
            </a:extLst>
          </p:cNvPr>
          <p:cNvCxnSpPr/>
          <p:nvPr/>
        </p:nvCxnSpPr>
        <p:spPr>
          <a:xfrm>
            <a:off x="6483392" y="3429000"/>
            <a:ext cx="1155699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xmlns="" id="{CE5A6040-6911-48D2-8B5C-DB48069EE5BA}"/>
              </a:ext>
            </a:extLst>
          </p:cNvPr>
          <p:cNvCxnSpPr>
            <a:cxnSpLocks/>
          </p:cNvCxnSpPr>
          <p:nvPr/>
        </p:nvCxnSpPr>
        <p:spPr>
          <a:xfrm>
            <a:off x="3405777" y="1841455"/>
            <a:ext cx="952184" cy="0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62BAB047-3BF1-4AAA-9CEE-B4DAD814299C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407228" y="2625471"/>
            <a:ext cx="1" cy="517119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85ABED15-A3E6-4B67-9AD3-E0CC167576B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86800" y="2290916"/>
            <a:ext cx="0" cy="875723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411C0380-165D-4C93-AB21-3937D759EED1}"/>
              </a:ext>
            </a:extLst>
          </p:cNvPr>
          <p:cNvSpPr txBox="1"/>
          <p:nvPr/>
        </p:nvSpPr>
        <p:spPr>
          <a:xfrm>
            <a:off x="9862638" y="1893198"/>
            <a:ext cx="17653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AYUNTAMIENTO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xmlns="" id="{E9E58233-8F0A-4751-8A0D-FA322737CEC9}"/>
              </a:ext>
            </a:extLst>
          </p:cNvPr>
          <p:cNvCxnSpPr>
            <a:cxnSpLocks/>
          </p:cNvCxnSpPr>
          <p:nvPr/>
        </p:nvCxnSpPr>
        <p:spPr>
          <a:xfrm>
            <a:off x="10819540" y="2290916"/>
            <a:ext cx="0" cy="872708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27B26B51-AF32-4C6A-81E4-C2B8A3C9E4C4}"/>
              </a:ext>
            </a:extLst>
          </p:cNvPr>
          <p:cNvSpPr txBox="1"/>
          <p:nvPr/>
        </p:nvSpPr>
        <p:spPr>
          <a:xfrm>
            <a:off x="9802580" y="3163624"/>
            <a:ext cx="17653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SAMUR SOCIAL, POLICIA, LIMPIEZA, ETC.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xmlns="" id="{6DE2207D-222B-491E-BA5A-AF24DC6FF62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407229" y="4342919"/>
            <a:ext cx="0" cy="504854"/>
          </a:xfrm>
          <a:prstGeom prst="straightConnector1">
            <a:avLst/>
          </a:prstGeom>
          <a:ln w="508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o 66">
            <a:extLst>
              <a:ext uri="{FF2B5EF4-FFF2-40B4-BE49-F238E27FC236}">
                <a16:creationId xmlns:a16="http://schemas.microsoft.com/office/drawing/2014/main" xmlns="" id="{7A330256-A897-47DE-A77D-ABADD7D09BB2}"/>
              </a:ext>
            </a:extLst>
          </p:cNvPr>
          <p:cNvGrpSpPr/>
          <p:nvPr/>
        </p:nvGrpSpPr>
        <p:grpSpPr>
          <a:xfrm>
            <a:off x="1358360" y="4847774"/>
            <a:ext cx="9267278" cy="1170168"/>
            <a:chOff x="1184822" y="4277379"/>
            <a:chExt cx="9267278" cy="1170168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34C83A99-C84D-46EB-803E-B125164AA35C}"/>
                </a:ext>
              </a:extLst>
            </p:cNvPr>
            <p:cNvSpPr txBox="1"/>
            <p:nvPr/>
          </p:nvSpPr>
          <p:spPr>
            <a:xfrm>
              <a:off x="1184822" y="4801215"/>
              <a:ext cx="1765300" cy="64633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125 EQUIPOS DE CALLE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xmlns="" id="{9CB7B580-5D80-48B3-A44C-F844B76E331A}"/>
                </a:ext>
              </a:extLst>
            </p:cNvPr>
            <p:cNvSpPr txBox="1"/>
            <p:nvPr/>
          </p:nvSpPr>
          <p:spPr>
            <a:xfrm>
              <a:off x="3475311" y="4786527"/>
              <a:ext cx="1765300" cy="64633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15 EQUIPOS DE CENTROS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C3576FEB-6B6F-4510-B348-9096B8977FB4}"/>
                </a:ext>
              </a:extLst>
            </p:cNvPr>
            <p:cNvSpPr txBox="1"/>
            <p:nvPr/>
          </p:nvSpPr>
          <p:spPr>
            <a:xfrm>
              <a:off x="6096000" y="4786527"/>
              <a:ext cx="1949448" cy="64633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5 EQUIPOS DE ASENTAMIENTOS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FEA58F44-CDEB-4B7C-83E8-E344D9EFA22E}"/>
                </a:ext>
              </a:extLst>
            </p:cNvPr>
            <p:cNvSpPr txBox="1"/>
            <p:nvPr/>
          </p:nvSpPr>
          <p:spPr>
            <a:xfrm>
              <a:off x="8686800" y="4801216"/>
              <a:ext cx="1765300" cy="64633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PISOS, PENSIONES, ETC.</a:t>
              </a: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xmlns="" id="{DF2F7C3E-3802-4866-8D31-9E6B926E211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472" y="4277379"/>
              <a:ext cx="762162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xmlns="" id="{DA2A8B4E-145C-404B-8A96-97AAA31A248D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2067472" y="4281765"/>
              <a:ext cx="0" cy="519450"/>
            </a:xfrm>
            <a:prstGeom prst="straightConnector1">
              <a:avLst/>
            </a:prstGeom>
            <a:ln w="508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de flecha 41">
              <a:extLst>
                <a:ext uri="{FF2B5EF4-FFF2-40B4-BE49-F238E27FC236}">
                  <a16:creationId xmlns:a16="http://schemas.microsoft.com/office/drawing/2014/main" xmlns="" id="{7B9D0F71-84FD-4504-AA48-4326D2EAC20F}"/>
                </a:ext>
              </a:extLst>
            </p:cNvPr>
            <p:cNvCxnSpPr>
              <a:cxnSpLocks/>
            </p:cNvCxnSpPr>
            <p:nvPr/>
          </p:nvCxnSpPr>
          <p:spPr>
            <a:xfrm>
              <a:off x="4357961" y="4277379"/>
              <a:ext cx="0" cy="519450"/>
            </a:xfrm>
            <a:prstGeom prst="straightConnector1">
              <a:avLst/>
            </a:prstGeom>
            <a:ln w="508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xmlns="" id="{B6DEA324-8F4A-45ED-8D24-4A6C60F9FBFD}"/>
                </a:ext>
              </a:extLst>
            </p:cNvPr>
            <p:cNvCxnSpPr>
              <a:cxnSpLocks/>
            </p:cNvCxnSpPr>
            <p:nvPr/>
          </p:nvCxnSpPr>
          <p:spPr>
            <a:xfrm>
              <a:off x="7070724" y="4277379"/>
              <a:ext cx="0" cy="519450"/>
            </a:xfrm>
            <a:prstGeom prst="straightConnector1">
              <a:avLst/>
            </a:prstGeom>
            <a:ln w="508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>
              <a:extLst>
                <a:ext uri="{FF2B5EF4-FFF2-40B4-BE49-F238E27FC236}">
                  <a16:creationId xmlns:a16="http://schemas.microsoft.com/office/drawing/2014/main" xmlns="" id="{0DAAD048-BC54-4CB6-B6F1-D9CB173BC008}"/>
                </a:ext>
              </a:extLst>
            </p:cNvPr>
            <p:cNvCxnSpPr>
              <a:cxnSpLocks/>
            </p:cNvCxnSpPr>
            <p:nvPr/>
          </p:nvCxnSpPr>
          <p:spPr>
            <a:xfrm>
              <a:off x="9689100" y="4277379"/>
              <a:ext cx="0" cy="519450"/>
            </a:xfrm>
            <a:prstGeom prst="straightConnector1">
              <a:avLst/>
            </a:prstGeom>
            <a:ln w="508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xmlns="" id="{544D419E-BF63-4F1F-962B-E3CAFEC33DAC}"/>
              </a:ext>
            </a:extLst>
          </p:cNvPr>
          <p:cNvCxnSpPr>
            <a:cxnSpLocks/>
          </p:cNvCxnSpPr>
          <p:nvPr/>
        </p:nvCxnSpPr>
        <p:spPr>
          <a:xfrm>
            <a:off x="6536869" y="3949843"/>
            <a:ext cx="3265711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049">
            <a:extLst>
              <a:ext uri="{FF2B5EF4-FFF2-40B4-BE49-F238E27FC236}">
                <a16:creationId xmlns:a16="http://schemas.microsoft.com/office/drawing/2014/main" xmlns="" id="{3910B9E2-C891-4334-AAC3-DC1143736EE3}"/>
              </a:ext>
            </a:extLst>
          </p:cNvPr>
          <p:cNvGrpSpPr>
            <a:grpSpLocks/>
          </p:cNvGrpSpPr>
          <p:nvPr/>
        </p:nvGrpSpPr>
        <p:grpSpPr bwMode="auto">
          <a:xfrm>
            <a:off x="5991999" y="1545443"/>
            <a:ext cx="491393" cy="1019849"/>
            <a:chOff x="2902" y="2974"/>
            <a:chExt cx="545" cy="1182"/>
          </a:xfrm>
        </p:grpSpPr>
        <p:pic>
          <p:nvPicPr>
            <p:cNvPr id="59" name="Picture 1030" descr="ucm-2">
              <a:extLst>
                <a:ext uri="{FF2B5EF4-FFF2-40B4-BE49-F238E27FC236}">
                  <a16:creationId xmlns:a16="http://schemas.microsoft.com/office/drawing/2014/main" xmlns="" id="{75AF9C4C-6315-4332-B4A9-CB54ABC0B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" y="2974"/>
              <a:ext cx="311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037" descr="uned-color">
              <a:hlinkClick r:id="rId3"/>
              <a:extLst>
                <a:ext uri="{FF2B5EF4-FFF2-40B4-BE49-F238E27FC236}">
                  <a16:creationId xmlns:a16="http://schemas.microsoft.com/office/drawing/2014/main" xmlns="" id="{D5ED6688-3F0E-4040-BDA6-C6F22275B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6" y="3838"/>
              <a:ext cx="31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1045" descr="escudoUPCOcolor">
              <a:hlinkClick r:id="rId5"/>
              <a:extLst>
                <a:ext uri="{FF2B5EF4-FFF2-40B4-BE49-F238E27FC236}">
                  <a16:creationId xmlns:a16="http://schemas.microsoft.com/office/drawing/2014/main" xmlns="" id="{425473DB-CF73-4C4C-9344-7CEADC996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02" y="3454"/>
              <a:ext cx="545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" name="Imagen 82">
            <a:extLst>
              <a:ext uri="{FF2B5EF4-FFF2-40B4-BE49-F238E27FC236}">
                <a16:creationId xmlns:a16="http://schemas.microsoft.com/office/drawing/2014/main" xmlns="" id="{EF5EB814-1AC0-48D6-BB12-CA4DA48865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85068" r="2257" b="1176"/>
          <a:stretch/>
        </p:blipFill>
        <p:spPr>
          <a:xfrm>
            <a:off x="7681503" y="434426"/>
            <a:ext cx="4020729" cy="9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6" grpId="0" animBg="1"/>
      <p:bldP spid="7" grpId="0" animBg="1"/>
      <p:bldP spid="8" grpId="0" animBg="1"/>
      <p:bldP spid="10" grpId="0" animBg="1"/>
      <p:bldP spid="11" grpId="0" animBg="1"/>
      <p:bldP spid="32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D775E4-F841-4BC7-8826-9C60300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4855029" cy="1325563"/>
          </a:xfrm>
        </p:spPr>
        <p:txBody>
          <a:bodyPr/>
          <a:lstStyle/>
          <a:p>
            <a:r>
              <a:rPr lang="es-ES" dirty="0"/>
              <a:t>Madrid barrio a barrio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86BA945-5F62-4763-88BB-C58B7BD5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2054087"/>
            <a:ext cx="4659085" cy="4122876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Madrid se divide en barrios y zonas.</a:t>
            </a:r>
          </a:p>
          <a:p>
            <a:r>
              <a:rPr lang="es-ES" dirty="0" smtClean="0"/>
              <a:t>Cada zona se recorre por un equipo durante la misma noche.</a:t>
            </a:r>
          </a:p>
          <a:p>
            <a:r>
              <a:rPr lang="es-ES" dirty="0" smtClean="0"/>
              <a:t>Se cuentan las personas que se encuentran durmiendo en la calle, parques, etc.</a:t>
            </a:r>
          </a:p>
          <a:p>
            <a:r>
              <a:rPr lang="es-ES" dirty="0" smtClean="0"/>
              <a:t>Se dialoga con las personas despiertas.</a:t>
            </a:r>
            <a:endParaRPr lang="es-ES" dirty="0"/>
          </a:p>
        </p:txBody>
      </p:sp>
      <p:pic>
        <p:nvPicPr>
          <p:cNvPr id="4" name="Imagen 3" descr="DISTRITO 01_Centro copia">
            <a:extLst>
              <a:ext uri="{FF2B5EF4-FFF2-40B4-BE49-F238E27FC236}">
                <a16:creationId xmlns:a16="http://schemas.microsoft.com/office/drawing/2014/main" xmlns="" id="{F16DF21F-3CB3-4F2B-B30E-FF4F08ED7C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66" y="91440"/>
            <a:ext cx="5318760" cy="6294529"/>
          </a:xfrm>
          <a:prstGeom prst="rect">
            <a:avLst/>
          </a:prstGeom>
          <a:noFill/>
          <a:ln w="6350" cmpd="sng">
            <a:solidFill>
              <a:srgbClr val="FFCC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16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1391</Words>
  <Application>Microsoft Office PowerPoint</Application>
  <PresentationFormat>Panorámica</PresentationFormat>
  <Paragraphs>220</Paragraphs>
  <Slides>42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¿Cómo son las personas sin hogar?</vt:lpstr>
      <vt:lpstr>¿Qué es un recuento nocturno?</vt:lpstr>
      <vt:lpstr>El modelo de Nueva York (2005 hasta hoy)…</vt:lpstr>
      <vt:lpstr>¿Desde cuándo se hacen en Madrid?</vt:lpstr>
      <vt:lpstr>¿Para qué sirven los recuentos nocturnos?</vt:lpstr>
      <vt:lpstr>Metodología participativa</vt:lpstr>
      <vt:lpstr>Madrid barrio a barrio</vt:lpstr>
      <vt:lpstr>Cuestionarios consensuados</vt:lpstr>
      <vt:lpstr>Noche del recuento</vt:lpstr>
      <vt:lpstr>Resultados</vt:lpstr>
      <vt:lpstr>Presentación de PowerPoint</vt:lpstr>
      <vt:lpstr>   ALGUNOS DATOS SOBRE LOS VOLUNTARIOS DE LOS OCHO RECUENTOS DE PERSONAS “SIN HOGAR” EN MADRID</vt:lpstr>
      <vt:lpstr>ALGUNOS DATOS SOBRE LOS VOLUNTARIOS DE LOS SEIS RECUENTOS DE PERSONAS “SIN HOGAR” EN MADRID</vt:lpstr>
      <vt:lpstr>NÚMERO DE VOLUNTARIOS (2006-2016)</vt:lpstr>
      <vt:lpstr> SEXO DE LOS VOLUNTARIOS %</vt:lpstr>
      <vt:lpstr>MEDIA DE EDAD DE LOS VOLUNTARIOS INSCRITOS EN LOS RECUENTOS %</vt:lpstr>
      <vt:lpstr>ACTIVIDAD DE LOS VOLUNTARIOS %</vt:lpstr>
      <vt:lpstr>ESTUDIANTES UNIVERSITARIOS (%)</vt:lpstr>
      <vt:lpstr>RESIDENTES EN OTROS MUNICIPIOS (%)</vt:lpstr>
      <vt:lpstr>VOLUNTARIOS QUE HABLAN OTROS IDIOMAS (%)</vt:lpstr>
      <vt:lpstr> ¿TIENE O  HA TENIDO USTED CONTACTO CON LOS GRUPOS DE VOLUNTARIOS? %</vt:lpstr>
      <vt:lpstr> ¿CÓMO VALORARÍA LA ACTUACIÓN DE LOS VOLUNTARIOS?</vt:lpstr>
      <vt:lpstr>PERCEPCIÓN DEL TRANSCURSO DE LA NOCHE INFORMES DE CAMPO VOLUNTARIOS, VARIOS AÑOS</vt:lpstr>
      <vt:lpstr>ASPECTOS POSITIVOS Y NEGATIVOS DE LOS RECUENTOS VARIOS AÑOS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Personas en la calle en Madrid Evolución</vt:lpstr>
      <vt:lpstr>Edad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Implicaciones para la acción</vt:lpstr>
      <vt:lpstr>6 vectores</vt:lpstr>
      <vt:lpstr>Os esperamos el miércoles 12 de diciembre en la Casa de Terneras.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elois</dc:creator>
  <cp:lastModifiedBy>IAM</cp:lastModifiedBy>
  <cp:revision>35</cp:revision>
  <cp:lastPrinted>2018-11-28T12:12:54Z</cp:lastPrinted>
  <dcterms:created xsi:type="dcterms:W3CDTF">2018-11-25T17:13:21Z</dcterms:created>
  <dcterms:modified xsi:type="dcterms:W3CDTF">2018-11-29T15:08:53Z</dcterms:modified>
</cp:coreProperties>
</file>